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8"/>
  </p:notesMasterIdLst>
  <p:sldIdLst>
    <p:sldId id="256" r:id="rId2"/>
    <p:sldId id="287" r:id="rId3"/>
    <p:sldId id="258" r:id="rId4"/>
    <p:sldId id="259" r:id="rId5"/>
    <p:sldId id="313" r:id="rId6"/>
    <p:sldId id="314" r:id="rId7"/>
    <p:sldId id="315" r:id="rId8"/>
    <p:sldId id="316" r:id="rId9"/>
    <p:sldId id="317" r:id="rId10"/>
    <p:sldId id="319" r:id="rId11"/>
    <p:sldId id="320" r:id="rId12"/>
    <p:sldId id="321" r:id="rId13"/>
    <p:sldId id="323" r:id="rId14"/>
    <p:sldId id="324" r:id="rId15"/>
    <p:sldId id="325" r:id="rId16"/>
    <p:sldId id="326" r:id="rId17"/>
    <p:sldId id="327" r:id="rId18"/>
    <p:sldId id="318" r:id="rId19"/>
    <p:sldId id="328" r:id="rId20"/>
    <p:sldId id="329" r:id="rId21"/>
    <p:sldId id="331" r:id="rId22"/>
    <p:sldId id="330" r:id="rId23"/>
    <p:sldId id="336" r:id="rId24"/>
    <p:sldId id="332" r:id="rId25"/>
    <p:sldId id="335" r:id="rId26"/>
    <p:sldId id="290" r:id="rId27"/>
  </p:sldIdLst>
  <p:sldSz cx="9144000" cy="5143500" type="screen16x9"/>
  <p:notesSz cx="6858000" cy="9144000"/>
  <p:embeddedFontLst>
    <p:embeddedFont>
      <p:font typeface="Gothic A1" panose="020B0604020202020204" charset="-127"/>
      <p:regular r:id="rId29"/>
      <p:bold r:id="rId30"/>
    </p:embeddedFont>
    <p:embeddedFont>
      <p:font typeface="Gothic A1 Medium" panose="020B0604020202020204" charset="-127"/>
      <p:regular r:id="rId31"/>
      <p:bold r:id="rId32"/>
    </p:embeddedFont>
    <p:embeddedFont>
      <p:font typeface="Alata" panose="020B0604020202020204" charset="0"/>
      <p:regular r:id="rId33"/>
    </p:embeddedFont>
    <p:embeddedFont>
      <p:font typeface="Anaheim" panose="020B0604020202020204" charset="0"/>
      <p:regular r:id="rId34"/>
      <p:bold r:id="rId35"/>
    </p:embeddedFont>
    <p:embeddedFont>
      <p:font typeface="Bebas Neue" panose="020B0604020202020204" charset="0"/>
      <p:regular r:id="rId36"/>
    </p:embeddedFont>
    <p:embeddedFont>
      <p:font typeface="IBM Plex Sans Medium" panose="020B0603050203000203"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ACAC"/>
    <a:srgbClr val="657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CEF53E-7C3A-41DE-91A0-0255484A8C68}">
  <a:tblStyle styleId="{28CEF53E-7C3A-41DE-91A0-0255484A8C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04"/>
    <p:restoredTop sz="94667"/>
  </p:normalViewPr>
  <p:slideViewPr>
    <p:cSldViewPr snapToGrid="0">
      <p:cViewPr varScale="1">
        <p:scale>
          <a:sx n="141" d="100"/>
          <a:sy n="141" d="100"/>
        </p:scale>
        <p:origin x="3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68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87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06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1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391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33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81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92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945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03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540e55c11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540e55c114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71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452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32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39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285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9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540e55c114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540e55c114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636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997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20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5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4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22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68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722475"/>
            <a:ext cx="5643300" cy="22074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961888" y="3989826"/>
            <a:ext cx="2469000" cy="6585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5215675" y="975775"/>
            <a:ext cx="3215100" cy="1161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9"/>
          <p:cNvSpPr txBox="1">
            <a:spLocks noGrp="1"/>
          </p:cNvSpPr>
          <p:nvPr>
            <p:ph type="subTitle" idx="1"/>
          </p:nvPr>
        </p:nvSpPr>
        <p:spPr>
          <a:xfrm>
            <a:off x="5215950" y="2137200"/>
            <a:ext cx="3215100" cy="98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
        <p:cNvGrpSpPr/>
        <p:nvPr/>
      </p:nvGrpSpPr>
      <p:grpSpPr>
        <a:xfrm>
          <a:off x="0" y="0"/>
          <a:ext cx="0" cy="0"/>
          <a:chOff x="0" y="0"/>
          <a:chExt cx="0" cy="0"/>
        </a:xfrm>
      </p:grpSpPr>
      <p:sp>
        <p:nvSpPr>
          <p:cNvPr id="50" name="Google Shape;50;p13"/>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1604711" y="2054559"/>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subTitle" idx="2"/>
          </p:nvPr>
        </p:nvSpPr>
        <p:spPr>
          <a:xfrm>
            <a:off x="5768261" y="2052160"/>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13"/>
          <p:cNvSpPr txBox="1">
            <a:spLocks noGrp="1"/>
          </p:cNvSpPr>
          <p:nvPr>
            <p:ph type="subTitle" idx="3"/>
          </p:nvPr>
        </p:nvSpPr>
        <p:spPr>
          <a:xfrm>
            <a:off x="1604711" y="3766425"/>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3"/>
          <p:cNvSpPr txBox="1">
            <a:spLocks noGrp="1"/>
          </p:cNvSpPr>
          <p:nvPr>
            <p:ph type="subTitle" idx="4"/>
          </p:nvPr>
        </p:nvSpPr>
        <p:spPr>
          <a:xfrm>
            <a:off x="5768261" y="3766423"/>
            <a:ext cx="266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5" hasCustomPrompt="1"/>
          </p:nvPr>
        </p:nvSpPr>
        <p:spPr>
          <a:xfrm>
            <a:off x="720005" y="165977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720005" y="339736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4883525" y="165975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title" idx="8" hasCustomPrompt="1"/>
          </p:nvPr>
        </p:nvSpPr>
        <p:spPr>
          <a:xfrm>
            <a:off x="4883525" y="339930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9"/>
          </p:nvPr>
        </p:nvSpPr>
        <p:spPr>
          <a:xfrm>
            <a:off x="1604713" y="1316550"/>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5768263" y="1317101"/>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1604713" y="3028132"/>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5768263" y="3028127"/>
            <a:ext cx="2662500" cy="890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8"/>
        <p:cNvGrpSpPr/>
        <p:nvPr/>
      </p:nvGrpSpPr>
      <p:grpSpPr>
        <a:xfrm>
          <a:off x="0" y="0"/>
          <a:ext cx="0" cy="0"/>
          <a:chOff x="0" y="0"/>
          <a:chExt cx="0" cy="0"/>
        </a:xfrm>
      </p:grpSpPr>
      <p:sp>
        <p:nvSpPr>
          <p:cNvPr id="109" name="Google Shape;109;p23"/>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23"/>
          <p:cNvSpPr txBox="1">
            <a:spLocks noGrp="1"/>
          </p:cNvSpPr>
          <p:nvPr>
            <p:ph type="subTitle" idx="1"/>
          </p:nvPr>
        </p:nvSpPr>
        <p:spPr>
          <a:xfrm>
            <a:off x="2751488" y="3770159"/>
            <a:ext cx="5216400" cy="66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3"/>
          <p:cNvSpPr txBox="1">
            <a:spLocks noGrp="1"/>
          </p:cNvSpPr>
          <p:nvPr>
            <p:ph type="subTitle" idx="2"/>
          </p:nvPr>
        </p:nvSpPr>
        <p:spPr>
          <a:xfrm>
            <a:off x="2751500" y="2095475"/>
            <a:ext cx="5216400" cy="67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3"/>
          <p:cNvSpPr txBox="1">
            <a:spLocks noGrp="1"/>
          </p:cNvSpPr>
          <p:nvPr>
            <p:ph type="subTitle" idx="3"/>
          </p:nvPr>
        </p:nvSpPr>
        <p:spPr>
          <a:xfrm>
            <a:off x="2751501" y="1603669"/>
            <a:ext cx="5216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23"/>
          <p:cNvSpPr txBox="1">
            <a:spLocks noGrp="1"/>
          </p:cNvSpPr>
          <p:nvPr>
            <p:ph type="subTitle" idx="4"/>
          </p:nvPr>
        </p:nvSpPr>
        <p:spPr>
          <a:xfrm>
            <a:off x="2751502" y="3279701"/>
            <a:ext cx="5216400" cy="558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3"/>
        <p:cNvGrpSpPr/>
        <p:nvPr/>
      </p:nvGrpSpPr>
      <p:grpSpPr>
        <a:xfrm>
          <a:off x="0" y="0"/>
          <a:ext cx="0" cy="0"/>
          <a:chOff x="0" y="0"/>
          <a:chExt cx="0" cy="0"/>
        </a:xfrm>
      </p:grpSpPr>
      <p:sp>
        <p:nvSpPr>
          <p:cNvPr id="234" name="Google Shape;234;p36"/>
          <p:cNvSpPr/>
          <p:nvPr/>
        </p:nvSpPr>
        <p:spPr>
          <a:xfrm>
            <a:off x="713250" y="210000"/>
            <a:ext cx="7717500" cy="47235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a:off x="8142650" y="215775"/>
            <a:ext cx="1466100" cy="20769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rot="5400000">
            <a:off x="1430450" y="3166495"/>
            <a:ext cx="424800" cy="27204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lt2"/>
        </a:solidFill>
        <a:effectLst/>
      </p:bgPr>
    </p:bg>
    <p:spTree>
      <p:nvGrpSpPr>
        <p:cNvPr id="1" name="Shape 237"/>
        <p:cNvGrpSpPr/>
        <p:nvPr/>
      </p:nvGrpSpPr>
      <p:grpSpPr>
        <a:xfrm>
          <a:off x="0" y="0"/>
          <a:ext cx="0" cy="0"/>
          <a:chOff x="0" y="0"/>
          <a:chExt cx="0" cy="0"/>
        </a:xfrm>
      </p:grpSpPr>
      <p:sp>
        <p:nvSpPr>
          <p:cNvPr id="238" name="Google Shape;238;p37"/>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p:cNvSpPr/>
          <p:nvPr/>
        </p:nvSpPr>
        <p:spPr>
          <a:xfrm flipH="1">
            <a:off x="320400" y="-463275"/>
            <a:ext cx="1466100" cy="20769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7"/>
          <p:cNvSpPr/>
          <p:nvPr/>
        </p:nvSpPr>
        <p:spPr>
          <a:xfrm rot="-5400000" flipH="1">
            <a:off x="6643550" y="3531816"/>
            <a:ext cx="1166400" cy="27204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4"/>
        <p:cNvGrpSpPr/>
        <p:nvPr/>
      </p:nvGrpSpPr>
      <p:grpSpPr>
        <a:xfrm>
          <a:off x="0" y="0"/>
          <a:ext cx="0" cy="0"/>
          <a:chOff x="0" y="0"/>
          <a:chExt cx="0" cy="0"/>
        </a:xfrm>
      </p:grpSpPr>
      <p:sp>
        <p:nvSpPr>
          <p:cNvPr id="125" name="Google Shape;125;p25"/>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25"/>
          <p:cNvSpPr txBox="1">
            <a:spLocks noGrp="1"/>
          </p:cNvSpPr>
          <p:nvPr>
            <p:ph type="subTitle" idx="1"/>
          </p:nvPr>
        </p:nvSpPr>
        <p:spPr>
          <a:xfrm>
            <a:off x="937625" y="3906800"/>
            <a:ext cx="21753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5"/>
          <p:cNvSpPr txBox="1">
            <a:spLocks noGrp="1"/>
          </p:cNvSpPr>
          <p:nvPr>
            <p:ph type="subTitle" idx="2"/>
          </p:nvPr>
        </p:nvSpPr>
        <p:spPr>
          <a:xfrm>
            <a:off x="3484347" y="3906800"/>
            <a:ext cx="21753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subTitle" idx="3"/>
          </p:nvPr>
        </p:nvSpPr>
        <p:spPr>
          <a:xfrm>
            <a:off x="6031075" y="3906800"/>
            <a:ext cx="21753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25"/>
          <p:cNvSpPr txBox="1">
            <a:spLocks noGrp="1"/>
          </p:cNvSpPr>
          <p:nvPr>
            <p:ph type="subTitle" idx="4"/>
          </p:nvPr>
        </p:nvSpPr>
        <p:spPr>
          <a:xfrm>
            <a:off x="937625" y="3562072"/>
            <a:ext cx="2175300" cy="49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5"/>
          <p:cNvSpPr txBox="1">
            <a:spLocks noGrp="1"/>
          </p:cNvSpPr>
          <p:nvPr>
            <p:ph type="subTitle" idx="5"/>
          </p:nvPr>
        </p:nvSpPr>
        <p:spPr>
          <a:xfrm>
            <a:off x="3484350" y="3562072"/>
            <a:ext cx="2175300" cy="49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25"/>
          <p:cNvSpPr txBox="1">
            <a:spLocks noGrp="1"/>
          </p:cNvSpPr>
          <p:nvPr>
            <p:ph type="subTitle" idx="6"/>
          </p:nvPr>
        </p:nvSpPr>
        <p:spPr>
          <a:xfrm>
            <a:off x="6031075" y="3562072"/>
            <a:ext cx="2175300" cy="497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dk1"/>
                </a:solidFill>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47475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7"/>
        <p:cNvGrpSpPr/>
        <p:nvPr/>
      </p:nvGrpSpPr>
      <p:grpSpPr>
        <a:xfrm>
          <a:off x="0" y="0"/>
          <a:ext cx="0" cy="0"/>
          <a:chOff x="0" y="0"/>
          <a:chExt cx="0" cy="0"/>
        </a:xfrm>
      </p:grpSpPr>
      <p:sp>
        <p:nvSpPr>
          <p:cNvPr id="228" name="Google Shape;228;p35"/>
          <p:cNvSpPr/>
          <p:nvPr/>
        </p:nvSpPr>
        <p:spPr>
          <a:xfrm>
            <a:off x="127950" y="112950"/>
            <a:ext cx="8888100" cy="4917600"/>
          </a:xfrm>
          <a:prstGeom prst="roundRect">
            <a:avLst>
              <a:gd name="adj" fmla="val 1227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txBox="1">
            <a:spLocks noGrp="1"/>
          </p:cNvSpPr>
          <p:nvPr>
            <p:ph type="title"/>
          </p:nvPr>
        </p:nvSpPr>
        <p:spPr>
          <a:xfrm>
            <a:off x="3982675" y="727548"/>
            <a:ext cx="4448100" cy="90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0" name="Google Shape;230;p35"/>
          <p:cNvSpPr txBox="1">
            <a:spLocks noGrp="1"/>
          </p:cNvSpPr>
          <p:nvPr>
            <p:ph type="subTitle" idx="1"/>
          </p:nvPr>
        </p:nvSpPr>
        <p:spPr>
          <a:xfrm>
            <a:off x="3982675" y="1539437"/>
            <a:ext cx="4448100" cy="105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35"/>
          <p:cNvSpPr txBox="1"/>
          <p:nvPr/>
        </p:nvSpPr>
        <p:spPr>
          <a:xfrm>
            <a:off x="3484975" y="3754788"/>
            <a:ext cx="4945800" cy="5562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dk1"/>
                </a:solidFill>
                <a:latin typeface="Gothic A1 Medium"/>
                <a:ea typeface="Gothic A1 Medium"/>
                <a:cs typeface="Gothic A1 Medium"/>
                <a:sym typeface="Gothic A1 Medium"/>
              </a:rPr>
              <a:t>CREDITS: This presentation template was created by </a:t>
            </a:r>
            <a:r>
              <a:rPr lang="en" sz="1200" b="1" u="sng">
                <a:solidFill>
                  <a:schemeClr val="dk1"/>
                </a:solidFill>
                <a:latin typeface="Gothic A1"/>
                <a:ea typeface="Gothic A1"/>
                <a:cs typeface="Gothic A1"/>
                <a:sym typeface="Gothic A1"/>
                <a:hlinkClick r:id="rId2">
                  <a:extLst>
                    <a:ext uri="{A12FA001-AC4F-418D-AE19-62706E023703}">
                      <ahyp:hlinkClr xmlns:ahyp="http://schemas.microsoft.com/office/drawing/2018/hyperlinkcolor" val="tx"/>
                    </a:ext>
                  </a:extLst>
                </a:hlinkClick>
              </a:rPr>
              <a:t>Slidesgo</a:t>
            </a:r>
            <a:r>
              <a:rPr lang="en" sz="1200">
                <a:solidFill>
                  <a:schemeClr val="dk1"/>
                </a:solidFill>
                <a:latin typeface="Gothic A1 Medium"/>
                <a:ea typeface="Gothic A1 Medium"/>
                <a:cs typeface="Gothic A1 Medium"/>
                <a:sym typeface="Gothic A1 Medium"/>
              </a:rPr>
              <a:t>, and includes icons by </a:t>
            </a:r>
            <a:r>
              <a:rPr lang="en" sz="1200" b="1" u="sng">
                <a:solidFill>
                  <a:schemeClr val="dk1"/>
                </a:solidFill>
                <a:latin typeface="Gothic A1"/>
                <a:ea typeface="Gothic A1"/>
                <a:cs typeface="Gothic A1"/>
                <a:sym typeface="Gothic A1"/>
                <a:hlinkClick r:id="rId3">
                  <a:extLst>
                    <a:ext uri="{A12FA001-AC4F-418D-AE19-62706E023703}">
                      <ahyp:hlinkClr xmlns:ahyp="http://schemas.microsoft.com/office/drawing/2018/hyperlinkcolor" val="tx"/>
                    </a:ext>
                  </a:extLst>
                </a:hlinkClick>
              </a:rPr>
              <a:t>Flaticon</a:t>
            </a:r>
            <a:r>
              <a:rPr lang="en" sz="1200">
                <a:solidFill>
                  <a:schemeClr val="dk1"/>
                </a:solidFill>
                <a:latin typeface="Gothic A1 Medium"/>
                <a:ea typeface="Gothic A1 Medium"/>
                <a:cs typeface="Gothic A1 Medium"/>
                <a:sym typeface="Gothic A1 Medium"/>
              </a:rPr>
              <a:t>, and infographics &amp; images by </a:t>
            </a:r>
            <a:r>
              <a:rPr lang="en" sz="1200" b="1" u="sng">
                <a:solidFill>
                  <a:schemeClr val="dk1"/>
                </a:solidFill>
                <a:latin typeface="Gothic A1"/>
                <a:ea typeface="Gothic A1"/>
                <a:cs typeface="Gothic A1"/>
                <a:sym typeface="Gothic A1"/>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Gothic A1 Medium"/>
                <a:ea typeface="Gothic A1 Medium"/>
                <a:cs typeface="Gothic A1 Medium"/>
                <a:sym typeface="Gothic A1 Medium"/>
              </a:rPr>
              <a:t> </a:t>
            </a:r>
            <a:endParaRPr sz="1200" u="sng">
              <a:solidFill>
                <a:schemeClr val="dk1"/>
              </a:solidFill>
              <a:latin typeface="Gothic A1 Medium"/>
              <a:ea typeface="Gothic A1 Medium"/>
              <a:cs typeface="Gothic A1 Medium"/>
              <a:sym typeface="Gothic A1 Medium"/>
            </a:endParaRPr>
          </a:p>
        </p:txBody>
      </p:sp>
      <p:sp>
        <p:nvSpPr>
          <p:cNvPr id="232" name="Google Shape;232;p35"/>
          <p:cNvSpPr/>
          <p:nvPr/>
        </p:nvSpPr>
        <p:spPr>
          <a:xfrm rot="-5400000">
            <a:off x="135650" y="2297862"/>
            <a:ext cx="841800" cy="54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90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1pPr>
            <a:lvl2pPr marL="914400" lvl="1"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2pPr>
            <a:lvl3pPr marL="1371600" lvl="2"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3pPr>
            <a:lvl4pPr marL="1828800" lvl="3"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4pPr>
            <a:lvl5pPr marL="2286000" lvl="4"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5pPr>
            <a:lvl6pPr marL="2743200" lvl="5"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6pPr>
            <a:lvl7pPr marL="3200400" lvl="6"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7pPr>
            <a:lvl8pPr marL="3657600" lvl="7"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8pPr>
            <a:lvl9pPr marL="4114800" lvl="8" indent="-317500">
              <a:lnSpc>
                <a:spcPct val="115000"/>
              </a:lnSpc>
              <a:spcBef>
                <a:spcPts val="0"/>
              </a:spcBef>
              <a:spcAft>
                <a:spcPts val="0"/>
              </a:spcAft>
              <a:buClr>
                <a:schemeClr val="dk1"/>
              </a:buClr>
              <a:buSzPts val="1400"/>
              <a:buFont typeface="Gothic A1 Medium"/>
              <a:buChar char="■"/>
              <a:defRPr>
                <a:solidFill>
                  <a:schemeClr val="dk1"/>
                </a:solidFill>
                <a:latin typeface="Gothic A1 Medium"/>
                <a:ea typeface="Gothic A1 Medium"/>
                <a:cs typeface="Gothic A1 Medium"/>
                <a:sym typeface="Gothic A1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9" r:id="rId5"/>
    <p:sldLayoutId id="2147483682" r:id="rId6"/>
    <p:sldLayoutId id="2147483683" r:id="rId7"/>
    <p:sldLayoutId id="2147483688" r:id="rId8"/>
    <p:sldLayoutId id="214748368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1.xml"/><Relationship Id="rId7" Type="http://schemas.openxmlformats.org/officeDocument/2006/relationships/image" Target="../media/image1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41"/>
          <p:cNvSpPr txBox="1">
            <a:spLocks noGrp="1"/>
          </p:cNvSpPr>
          <p:nvPr>
            <p:ph type="ctrTitle"/>
          </p:nvPr>
        </p:nvSpPr>
        <p:spPr>
          <a:xfrm>
            <a:off x="527975" y="418627"/>
            <a:ext cx="5433913" cy="16130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4800" dirty="0">
                <a:effectLst/>
              </a:rPr>
              <a:t>Building the Linux OS using Buildroot</a:t>
            </a:r>
            <a:endParaRPr sz="4800" dirty="0"/>
          </a:p>
        </p:txBody>
      </p:sp>
      <p:sp>
        <p:nvSpPr>
          <p:cNvPr id="252" name="Google Shape;252;p41"/>
          <p:cNvSpPr txBox="1">
            <a:spLocks noGrp="1"/>
          </p:cNvSpPr>
          <p:nvPr>
            <p:ph type="subTitle" idx="1"/>
          </p:nvPr>
        </p:nvSpPr>
        <p:spPr>
          <a:xfrm>
            <a:off x="5639612" y="4027614"/>
            <a:ext cx="2626313" cy="84646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800" dirty="0"/>
              <a:t>Presented by Group 5</a:t>
            </a:r>
          </a:p>
          <a:p>
            <a:pPr marL="0" lvl="0" indent="0" rtl="0">
              <a:spcBef>
                <a:spcPts val="0"/>
              </a:spcBef>
              <a:spcAft>
                <a:spcPts val="0"/>
              </a:spcAft>
              <a:buNone/>
            </a:pPr>
            <a:r>
              <a:rPr lang="en" sz="1800" dirty="0"/>
              <a:t>Peixing Yang</a:t>
            </a:r>
          </a:p>
          <a:p>
            <a:pPr marL="0" lvl="0" indent="0" rtl="0">
              <a:spcBef>
                <a:spcPts val="0"/>
              </a:spcBef>
              <a:spcAft>
                <a:spcPts val="0"/>
              </a:spcAft>
              <a:buNone/>
            </a:pPr>
            <a:r>
              <a:rPr lang="en" sz="1800" dirty="0"/>
              <a:t>Hui Lin</a:t>
            </a:r>
            <a:endParaRPr sz="1800" dirty="0"/>
          </a:p>
        </p:txBody>
      </p:sp>
      <p:grpSp>
        <p:nvGrpSpPr>
          <p:cNvPr id="253" name="Google Shape;253;p41"/>
          <p:cNvGrpSpPr/>
          <p:nvPr/>
        </p:nvGrpSpPr>
        <p:grpSpPr>
          <a:xfrm>
            <a:off x="302623" y="267168"/>
            <a:ext cx="8587252" cy="4606915"/>
            <a:chOff x="302623" y="267168"/>
            <a:chExt cx="8587252" cy="4606915"/>
          </a:xfrm>
        </p:grpSpPr>
        <p:sp>
          <p:nvSpPr>
            <p:cNvPr id="254" name="Google Shape;254;p41"/>
            <p:cNvSpPr/>
            <p:nvPr/>
          </p:nvSpPr>
          <p:spPr>
            <a:xfrm>
              <a:off x="6060312" y="267168"/>
              <a:ext cx="1162025" cy="1613023"/>
            </a:xfrm>
            <a:prstGeom prst="round2DiagRect">
              <a:avLst>
                <a:gd name="adj1" fmla="val 50000"/>
                <a:gd name="adj2" fmla="val 0"/>
              </a:avLst>
            </a:prstGeom>
            <a:solidFill>
              <a:srgbClr val="92A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rot="5400000">
              <a:off x="972824" y="2917971"/>
              <a:ext cx="1285911" cy="2626313"/>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1"/>
            <p:cNvSpPr/>
            <p:nvPr/>
          </p:nvSpPr>
          <p:spPr>
            <a:xfrm>
              <a:off x="7581548" y="1334554"/>
              <a:ext cx="1295264" cy="481971"/>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1"/>
            <p:cNvSpPr/>
            <p:nvPr/>
          </p:nvSpPr>
          <p:spPr>
            <a:xfrm rot="16200000">
              <a:off x="8195075" y="3872710"/>
              <a:ext cx="841800" cy="5478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图片 2">
            <a:extLst>
              <a:ext uri="{FF2B5EF4-FFF2-40B4-BE49-F238E27FC236}">
                <a16:creationId xmlns:a16="http://schemas.microsoft.com/office/drawing/2014/main" id="{4EEA1ED8-BA5C-C0F4-02DD-5BD85CEF033D}"/>
              </a:ext>
            </a:extLst>
          </p:cNvPr>
          <p:cNvPicPr/>
          <p:nvPr>
            <p:custDataLst>
              <p:tags r:id="rId1"/>
            </p:custDataLst>
          </p:nvPr>
        </p:nvPicPr>
        <p:blipFill>
          <a:blip r:embed="rId5"/>
          <a:stretch>
            <a:fillRect/>
          </a:stretch>
        </p:blipFill>
        <p:spPr>
          <a:xfrm>
            <a:off x="3058427" y="2823280"/>
            <a:ext cx="2843583" cy="1285911"/>
          </a:xfrm>
          <a:prstGeom prst="rect">
            <a:avLst/>
          </a:prstGeom>
          <a:effectLst>
            <a:softEdge rad="127000"/>
          </a:effectLst>
        </p:spPr>
      </p:pic>
      <p:pic>
        <p:nvPicPr>
          <p:cNvPr id="4" name="图片 3">
            <a:extLst>
              <a:ext uri="{FF2B5EF4-FFF2-40B4-BE49-F238E27FC236}">
                <a16:creationId xmlns:a16="http://schemas.microsoft.com/office/drawing/2014/main" id="{A5619C49-E37C-824F-0357-B00D52D94186}"/>
              </a:ext>
            </a:extLst>
          </p:cNvPr>
          <p:cNvPicPr/>
          <p:nvPr>
            <p:custDataLst>
              <p:tags r:id="rId2"/>
            </p:custDataLst>
          </p:nvPr>
        </p:nvPicPr>
        <p:blipFill>
          <a:blip r:embed="rId6"/>
          <a:stretch>
            <a:fillRect/>
          </a:stretch>
        </p:blipFill>
        <p:spPr>
          <a:xfrm>
            <a:off x="6215494" y="1937718"/>
            <a:ext cx="2013686" cy="1771123"/>
          </a:xfrm>
          <a:prstGeom prst="rect">
            <a:avLst/>
          </a:prstGeom>
        </p:spPr>
      </p:pic>
      <p:pic>
        <p:nvPicPr>
          <p:cNvPr id="1026" name="Picture 2" descr="Linux 标志">
            <a:extLst>
              <a:ext uri="{FF2B5EF4-FFF2-40B4-BE49-F238E27FC236}">
                <a16:creationId xmlns:a16="http://schemas.microsoft.com/office/drawing/2014/main" id="{928C48F5-C6C2-91C6-4B36-7295F2AF3C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34" y="2789059"/>
            <a:ext cx="2747252" cy="136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pic>
        <p:nvPicPr>
          <p:cNvPr id="3" name="图片 2">
            <a:extLst>
              <a:ext uri="{FF2B5EF4-FFF2-40B4-BE49-F238E27FC236}">
                <a16:creationId xmlns:a16="http://schemas.microsoft.com/office/drawing/2014/main" id="{E860321F-124C-72A4-DEC6-1D9D737C4D8C}"/>
              </a:ext>
            </a:extLst>
          </p:cNvPr>
          <p:cNvPicPr>
            <a:picLocks noChangeAspect="1"/>
          </p:cNvPicPr>
          <p:nvPr/>
        </p:nvPicPr>
        <p:blipFill>
          <a:blip r:embed="rId3"/>
          <a:stretch>
            <a:fillRect/>
          </a:stretch>
        </p:blipFill>
        <p:spPr>
          <a:xfrm>
            <a:off x="147474" y="720810"/>
            <a:ext cx="7561426" cy="4364904"/>
          </a:xfrm>
          <a:prstGeom prst="rect">
            <a:avLst/>
          </a:prstGeom>
        </p:spPr>
      </p:pic>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4571999" y="116022"/>
            <a:ext cx="4944519" cy="572700"/>
          </a:xfrm>
          <a:prstGeom prst="rect">
            <a:avLst/>
          </a:prstGeom>
        </p:spPr>
        <p:txBody>
          <a:bodyPr spcFirstLastPara="1" wrap="square" lIns="91425" tIns="91425" rIns="91425" bIns="91425" anchor="t" anchorCtr="0">
            <a:noAutofit/>
          </a:bodyPr>
          <a:lstStyle/>
          <a:p>
            <a:pPr algn="l"/>
            <a:r>
              <a:rPr lang="en" altLang="zh-CN" sz="2800" dirty="0"/>
              <a:t>Briefly review each item-1</a:t>
            </a:r>
            <a:endParaRPr sz="2800" dirty="0"/>
          </a:p>
        </p:txBody>
      </p:sp>
      <p:sp>
        <p:nvSpPr>
          <p:cNvPr id="5" name="圆角矩形标注 4">
            <a:extLst>
              <a:ext uri="{FF2B5EF4-FFF2-40B4-BE49-F238E27FC236}">
                <a16:creationId xmlns:a16="http://schemas.microsoft.com/office/drawing/2014/main" id="{BA81B02D-FE2E-4168-2D96-81B59CC6B103}"/>
              </a:ext>
            </a:extLst>
          </p:cNvPr>
          <p:cNvSpPr/>
          <p:nvPr/>
        </p:nvSpPr>
        <p:spPr>
          <a:xfrm>
            <a:off x="2976305" y="1295400"/>
            <a:ext cx="4313495" cy="2349500"/>
          </a:xfrm>
          <a:prstGeom prst="wedgeRoundRectCallout">
            <a:avLst>
              <a:gd name="adj1" fmla="val -58148"/>
              <a:gd name="adj2" fmla="val -201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a:t>
            </a:r>
            <a:r>
              <a:rPr lang="en" altLang="zh-CN" dirty="0">
                <a:solidFill>
                  <a:schemeClr val="tx1"/>
                </a:solidFill>
              </a:rPr>
              <a:t>To set up various parameters related to the specific hardware platform.</a:t>
            </a:r>
            <a:endParaRPr kumimoji="1" lang="en-US" altLang="zh-CN" dirty="0">
              <a:solidFill>
                <a:schemeClr val="tx1"/>
              </a:solidFill>
            </a:endParaRPr>
          </a:p>
          <a:p>
            <a:r>
              <a:rPr lang="en-US" altLang="zh-CN" b="1" dirty="0">
                <a:solidFill>
                  <a:schemeClr val="tx1"/>
                </a:solidFill>
              </a:rPr>
              <a:t>[Key Options]</a:t>
            </a:r>
          </a:p>
          <a:p>
            <a:r>
              <a:rPr lang="en-US" altLang="zh-CN" dirty="0">
                <a:solidFill>
                  <a:schemeClr val="tx1"/>
                </a:solidFill>
              </a:rPr>
              <a:t>--</a:t>
            </a:r>
            <a:r>
              <a:rPr lang="en" altLang="zh-CN" dirty="0">
                <a:solidFill>
                  <a:schemeClr val="tx1"/>
                </a:solidFill>
              </a:rPr>
              <a:t>"Target Architecture" (like ARM, x86, etc.), </a:t>
            </a:r>
          </a:p>
          <a:p>
            <a:r>
              <a:rPr lang="en" altLang="zh-CN" dirty="0">
                <a:solidFill>
                  <a:schemeClr val="tx1"/>
                </a:solidFill>
              </a:rPr>
              <a:t>--"Target Architecture Variant" (such as specific models of ARM Cortex - A series), </a:t>
            </a:r>
          </a:p>
          <a:p>
            <a:r>
              <a:rPr lang="en" altLang="zh-CN" dirty="0">
                <a:solidFill>
                  <a:schemeClr val="tx1"/>
                </a:solidFill>
              </a:rPr>
              <a:t>--"Target Board" (choose a particular hardware development board model), </a:t>
            </a:r>
          </a:p>
          <a:p>
            <a:r>
              <a:rPr lang="en" altLang="zh-CN" dirty="0">
                <a:solidFill>
                  <a:schemeClr val="tx1"/>
                </a:solidFill>
              </a:rPr>
              <a:t>--"Floating point strategy" (decide how to handle floating - point operations).</a:t>
            </a:r>
          </a:p>
        </p:txBody>
      </p:sp>
      <p:pic>
        <p:nvPicPr>
          <p:cNvPr id="13314" name="Picture 2" descr="马达加斯加企鹅">
            <a:extLst>
              <a:ext uri="{FF2B5EF4-FFF2-40B4-BE49-F238E27FC236}">
                <a16:creationId xmlns:a16="http://schemas.microsoft.com/office/drawing/2014/main" id="{4D684286-F0C9-45E3-8866-1CED8F2BF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4530" y="2388143"/>
            <a:ext cx="1669470" cy="2513514"/>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标注 5">
            <a:extLst>
              <a:ext uri="{FF2B5EF4-FFF2-40B4-BE49-F238E27FC236}">
                <a16:creationId xmlns:a16="http://schemas.microsoft.com/office/drawing/2014/main" id="{F91CF583-B1CE-7581-4F6C-BE199956DFB1}"/>
              </a:ext>
            </a:extLst>
          </p:cNvPr>
          <p:cNvSpPr/>
          <p:nvPr/>
        </p:nvSpPr>
        <p:spPr>
          <a:xfrm>
            <a:off x="2976304" y="1295400"/>
            <a:ext cx="4313495" cy="2924090"/>
          </a:xfrm>
          <a:prstGeom prst="wedgeRoundRectCallout">
            <a:avLst>
              <a:gd name="adj1" fmla="val -58148"/>
              <a:gd name="adj2" fmla="val -201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a:t>
            </a:r>
            <a:r>
              <a:rPr lang="en" altLang="zh-CN" dirty="0">
                <a:solidFill>
                  <a:schemeClr val="tx1"/>
                </a:solidFill>
              </a:rPr>
              <a:t> It helps choose and set up the toolchain needed to build the embedded system. Its settings make sure the code for the target platform is compiled correctly.</a:t>
            </a:r>
            <a:endParaRPr kumimoji="1" lang="en-US" altLang="zh-CN" dirty="0">
              <a:solidFill>
                <a:schemeClr val="tx1"/>
              </a:solidFill>
            </a:endParaRPr>
          </a:p>
          <a:p>
            <a:r>
              <a:rPr lang="en-US" altLang="zh-CN" b="1" dirty="0">
                <a:solidFill>
                  <a:schemeClr val="tx1"/>
                </a:solidFill>
              </a:rPr>
              <a:t>[Key Options]</a:t>
            </a:r>
          </a:p>
          <a:p>
            <a:r>
              <a:rPr lang="en-US" altLang="zh-CN" dirty="0">
                <a:solidFill>
                  <a:schemeClr val="tx1"/>
                </a:solidFill>
              </a:rPr>
              <a:t>--</a:t>
            </a:r>
            <a:r>
              <a:rPr lang="en" altLang="zh-CN" dirty="0">
                <a:solidFill>
                  <a:schemeClr val="tx1"/>
                </a:solidFill>
              </a:rPr>
              <a:t>"Toolchain type" (like external toolchain or the one that comes with Buildroot), </a:t>
            </a:r>
          </a:p>
          <a:p>
            <a:r>
              <a:rPr lang="en" altLang="zh-CN" dirty="0">
                <a:solidFill>
                  <a:schemeClr val="tx1"/>
                </a:solidFill>
              </a:rPr>
              <a:t>--"Toolchain origin" (such as pre - installed toolchain or custom toolchain), </a:t>
            </a:r>
          </a:p>
          <a:p>
            <a:r>
              <a:rPr lang="en" altLang="zh-CN" dirty="0">
                <a:solidFill>
                  <a:schemeClr val="tx1"/>
                </a:solidFill>
              </a:rPr>
              <a:t>--"Toolchain path" (if using an external toolchain, we need to say where it is), </a:t>
            </a:r>
          </a:p>
          <a:p>
            <a:r>
              <a:rPr lang="en" altLang="zh-CN" dirty="0">
                <a:solidFill>
                  <a:schemeClr val="tx1"/>
                </a:solidFill>
              </a:rPr>
              <a:t>--"GCC compiler version" (choose the version of the GCC compiler).</a:t>
            </a:r>
          </a:p>
        </p:txBody>
      </p:sp>
    </p:spTree>
    <p:extLst>
      <p:ext uri="{BB962C8B-B14F-4D97-AF65-F5344CB8AC3E}">
        <p14:creationId xmlns:p14="http://schemas.microsoft.com/office/powerpoint/2010/main" val="110892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pic>
        <p:nvPicPr>
          <p:cNvPr id="3" name="图片 2">
            <a:extLst>
              <a:ext uri="{FF2B5EF4-FFF2-40B4-BE49-F238E27FC236}">
                <a16:creationId xmlns:a16="http://schemas.microsoft.com/office/drawing/2014/main" id="{E860321F-124C-72A4-DEC6-1D9D737C4D8C}"/>
              </a:ext>
            </a:extLst>
          </p:cNvPr>
          <p:cNvPicPr>
            <a:picLocks noChangeAspect="1"/>
          </p:cNvPicPr>
          <p:nvPr/>
        </p:nvPicPr>
        <p:blipFill>
          <a:blip r:embed="rId3"/>
          <a:stretch>
            <a:fillRect/>
          </a:stretch>
        </p:blipFill>
        <p:spPr>
          <a:xfrm>
            <a:off x="147474" y="720810"/>
            <a:ext cx="7561426" cy="4364904"/>
          </a:xfrm>
          <a:prstGeom prst="rect">
            <a:avLst/>
          </a:prstGeom>
        </p:spPr>
      </p:pic>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4571999" y="116022"/>
            <a:ext cx="4944519" cy="572700"/>
          </a:xfrm>
          <a:prstGeom prst="rect">
            <a:avLst/>
          </a:prstGeom>
        </p:spPr>
        <p:txBody>
          <a:bodyPr spcFirstLastPara="1" wrap="square" lIns="91425" tIns="91425" rIns="91425" bIns="91425" anchor="t" anchorCtr="0">
            <a:noAutofit/>
          </a:bodyPr>
          <a:lstStyle/>
          <a:p>
            <a:pPr algn="l"/>
            <a:r>
              <a:rPr lang="en" altLang="zh-CN" sz="2800" dirty="0"/>
              <a:t>Briefly review each item-2</a:t>
            </a:r>
            <a:endParaRPr sz="2800" dirty="0"/>
          </a:p>
        </p:txBody>
      </p:sp>
      <p:sp>
        <p:nvSpPr>
          <p:cNvPr id="5" name="圆角矩形标注 4">
            <a:extLst>
              <a:ext uri="{FF2B5EF4-FFF2-40B4-BE49-F238E27FC236}">
                <a16:creationId xmlns:a16="http://schemas.microsoft.com/office/drawing/2014/main" id="{BA81B02D-FE2E-4168-2D96-81B59CC6B103}"/>
              </a:ext>
            </a:extLst>
          </p:cNvPr>
          <p:cNvSpPr/>
          <p:nvPr/>
        </p:nvSpPr>
        <p:spPr>
          <a:xfrm>
            <a:off x="2887405" y="1683266"/>
            <a:ext cx="4313495" cy="2289951"/>
          </a:xfrm>
          <a:prstGeom prst="wedgeRoundRectCallout">
            <a:avLst>
              <a:gd name="adj1" fmla="val -58148"/>
              <a:gd name="adj2" fmla="val -201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Adjust how the building is done, the optimization level, and the output directory structure. </a:t>
            </a:r>
            <a:endParaRPr kumimoji="1" lang="en-US" altLang="zh-CN" dirty="0">
              <a:solidFill>
                <a:schemeClr val="tx1"/>
              </a:solidFill>
            </a:endParaRPr>
          </a:p>
          <a:p>
            <a:r>
              <a:rPr lang="en-US" altLang="zh-CN" b="1" dirty="0">
                <a:solidFill>
                  <a:schemeClr val="tx1"/>
                </a:solidFill>
              </a:rPr>
              <a:t>[Key Options]</a:t>
            </a:r>
          </a:p>
          <a:p>
            <a:r>
              <a:rPr lang="en-US" altLang="zh-CN" dirty="0">
                <a:solidFill>
                  <a:schemeClr val="tx1"/>
                </a:solidFill>
              </a:rPr>
              <a:t>--"Build target" (choose what to build, like a bootable image file, library files, or just the toolchain), </a:t>
            </a:r>
          </a:p>
          <a:p>
            <a:r>
              <a:rPr lang="en-US" altLang="zh-CN" dirty="0">
                <a:solidFill>
                  <a:schemeClr val="tx1"/>
                </a:solidFill>
              </a:rPr>
              <a:t>--"Build directory" (say where the building process should put the output).</a:t>
            </a:r>
            <a:endParaRPr lang="en" altLang="zh-CN" dirty="0">
              <a:solidFill>
                <a:schemeClr val="tx1"/>
              </a:solidFill>
            </a:endParaRPr>
          </a:p>
        </p:txBody>
      </p:sp>
      <p:sp>
        <p:nvSpPr>
          <p:cNvPr id="6" name="圆角矩形标注 5">
            <a:extLst>
              <a:ext uri="{FF2B5EF4-FFF2-40B4-BE49-F238E27FC236}">
                <a16:creationId xmlns:a16="http://schemas.microsoft.com/office/drawing/2014/main" id="{F91CF583-B1CE-7581-4F6C-BE199956DFB1}"/>
              </a:ext>
            </a:extLst>
          </p:cNvPr>
          <p:cNvSpPr/>
          <p:nvPr/>
        </p:nvSpPr>
        <p:spPr>
          <a:xfrm>
            <a:off x="2887405" y="1551076"/>
            <a:ext cx="4313495" cy="3402448"/>
          </a:xfrm>
          <a:prstGeom prst="wedgeRoundRectCallout">
            <a:avLst>
              <a:gd name="adj1" fmla="val -58148"/>
              <a:gd name="adj2" fmla="val -201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For setting up the overall settings of the embedded system. These settings affect how the whole system works and what it can do.</a:t>
            </a:r>
            <a:endParaRPr kumimoji="1" lang="en-US" altLang="zh-CN" dirty="0">
              <a:solidFill>
                <a:schemeClr val="tx1"/>
              </a:solidFill>
            </a:endParaRPr>
          </a:p>
          <a:p>
            <a:r>
              <a:rPr lang="en-US" altLang="zh-CN" b="1" dirty="0">
                <a:solidFill>
                  <a:schemeClr val="tx1"/>
                </a:solidFill>
              </a:rPr>
              <a:t>[Key Options]</a:t>
            </a:r>
          </a:p>
          <a:p>
            <a:r>
              <a:rPr lang="en-US" altLang="zh-CN" dirty="0">
                <a:solidFill>
                  <a:schemeClr val="tx1"/>
                </a:solidFill>
              </a:rPr>
              <a:t>--</a:t>
            </a:r>
            <a:r>
              <a:rPr lang="en" altLang="zh-CN" dirty="0">
                <a:solidFill>
                  <a:schemeClr val="tx1"/>
                </a:solidFill>
              </a:rPr>
              <a:t>"System hostname" (set the system's host name), </a:t>
            </a:r>
          </a:p>
          <a:p>
            <a:r>
              <a:rPr lang="en" altLang="zh-CN" dirty="0">
                <a:solidFill>
                  <a:schemeClr val="tx1"/>
                </a:solidFill>
              </a:rPr>
              <a:t>--"Root password" (set the root user's password or choose if you want to use a password), </a:t>
            </a:r>
          </a:p>
          <a:p>
            <a:r>
              <a:rPr lang="en" altLang="zh-CN" dirty="0">
                <a:solidFill>
                  <a:schemeClr val="tx1"/>
                </a:solidFill>
              </a:rPr>
              <a:t>--"Enable root login" (choose if the root user can log in).</a:t>
            </a:r>
          </a:p>
        </p:txBody>
      </p:sp>
      <p:pic>
        <p:nvPicPr>
          <p:cNvPr id="14338" name="Picture 2" descr="马达加斯加企鹅">
            <a:extLst>
              <a:ext uri="{FF2B5EF4-FFF2-40B4-BE49-F238E27FC236}">
                <a16:creationId xmlns:a16="http://schemas.microsoft.com/office/drawing/2014/main" id="{3534990B-B80D-97AD-948C-74D93E3B9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258" y="1854200"/>
            <a:ext cx="2496445" cy="3231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2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pic>
        <p:nvPicPr>
          <p:cNvPr id="3" name="图片 2">
            <a:extLst>
              <a:ext uri="{FF2B5EF4-FFF2-40B4-BE49-F238E27FC236}">
                <a16:creationId xmlns:a16="http://schemas.microsoft.com/office/drawing/2014/main" id="{E860321F-124C-72A4-DEC6-1D9D737C4D8C}"/>
              </a:ext>
            </a:extLst>
          </p:cNvPr>
          <p:cNvPicPr>
            <a:picLocks noChangeAspect="1"/>
          </p:cNvPicPr>
          <p:nvPr/>
        </p:nvPicPr>
        <p:blipFill>
          <a:blip r:embed="rId3"/>
          <a:stretch>
            <a:fillRect/>
          </a:stretch>
        </p:blipFill>
        <p:spPr>
          <a:xfrm>
            <a:off x="147474" y="720810"/>
            <a:ext cx="7561426" cy="4364904"/>
          </a:xfrm>
          <a:prstGeom prst="rect">
            <a:avLst/>
          </a:prstGeom>
        </p:spPr>
      </p:pic>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4571999" y="116022"/>
            <a:ext cx="4944519" cy="572700"/>
          </a:xfrm>
          <a:prstGeom prst="rect">
            <a:avLst/>
          </a:prstGeom>
        </p:spPr>
        <p:txBody>
          <a:bodyPr spcFirstLastPara="1" wrap="square" lIns="91425" tIns="91425" rIns="91425" bIns="91425" anchor="t" anchorCtr="0">
            <a:noAutofit/>
          </a:bodyPr>
          <a:lstStyle/>
          <a:p>
            <a:pPr algn="l"/>
            <a:r>
              <a:rPr lang="en" altLang="zh-CN" sz="2800" dirty="0"/>
              <a:t>Briefly review each item-3</a:t>
            </a:r>
            <a:endParaRPr sz="2800" dirty="0"/>
          </a:p>
        </p:txBody>
      </p:sp>
      <p:sp>
        <p:nvSpPr>
          <p:cNvPr id="5" name="圆角矩形标注 4">
            <a:extLst>
              <a:ext uri="{FF2B5EF4-FFF2-40B4-BE49-F238E27FC236}">
                <a16:creationId xmlns:a16="http://schemas.microsoft.com/office/drawing/2014/main" id="{BA81B02D-FE2E-4168-2D96-81B59CC6B103}"/>
              </a:ext>
            </a:extLst>
          </p:cNvPr>
          <p:cNvSpPr/>
          <p:nvPr/>
        </p:nvSpPr>
        <p:spPr>
          <a:xfrm>
            <a:off x="2887405" y="2089666"/>
            <a:ext cx="4313495" cy="2289951"/>
          </a:xfrm>
          <a:prstGeom prst="wedgeRoundRectCallout">
            <a:avLst>
              <a:gd name="adj1" fmla="val -58148"/>
              <a:gd name="adj2" fmla="val -201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Choosing the kernel version and turning on or off specific kernel modules. making the kernel do what the system needs.</a:t>
            </a:r>
            <a:endParaRPr kumimoji="1" lang="en-US" altLang="zh-CN" dirty="0">
              <a:solidFill>
                <a:schemeClr val="tx1"/>
              </a:solidFill>
            </a:endParaRPr>
          </a:p>
          <a:p>
            <a:r>
              <a:rPr lang="en-US" altLang="zh-CN" b="1" dirty="0">
                <a:solidFill>
                  <a:schemeClr val="tx1"/>
                </a:solidFill>
              </a:rPr>
              <a:t>[Key Options]</a:t>
            </a:r>
          </a:p>
          <a:p>
            <a:r>
              <a:rPr lang="en-US" altLang="zh-CN" dirty="0">
                <a:solidFill>
                  <a:schemeClr val="tx1"/>
                </a:solidFill>
              </a:rPr>
              <a:t>--“Kernel version” (from official stable versions or custom ones), </a:t>
            </a:r>
          </a:p>
          <a:p>
            <a:r>
              <a:rPr lang="en-US" altLang="zh-CN" dirty="0">
                <a:solidFill>
                  <a:schemeClr val="tx1"/>
                </a:solidFill>
              </a:rPr>
              <a:t>--“Kernel configuration” (go into a detailed interface to choose which kernel features and drivers to turn on or off, like file system support, network protocol support, device drivers).</a:t>
            </a:r>
            <a:endParaRPr lang="en" altLang="zh-CN" dirty="0">
              <a:solidFill>
                <a:schemeClr val="tx1"/>
              </a:solidFill>
            </a:endParaRPr>
          </a:p>
        </p:txBody>
      </p:sp>
      <p:sp>
        <p:nvSpPr>
          <p:cNvPr id="6" name="圆角矩形标注 5">
            <a:extLst>
              <a:ext uri="{FF2B5EF4-FFF2-40B4-BE49-F238E27FC236}">
                <a16:creationId xmlns:a16="http://schemas.microsoft.com/office/drawing/2014/main" id="{F91CF583-B1CE-7581-4F6C-BE199956DFB1}"/>
              </a:ext>
            </a:extLst>
          </p:cNvPr>
          <p:cNvSpPr/>
          <p:nvPr/>
        </p:nvSpPr>
        <p:spPr>
          <a:xfrm>
            <a:off x="2887405" y="1862721"/>
            <a:ext cx="4313495" cy="2289951"/>
          </a:xfrm>
          <a:prstGeom prst="wedgeRoundRectCallout">
            <a:avLst>
              <a:gd name="adj1" fmla="val -57559"/>
              <a:gd name="adj2" fmla="val -3467"/>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add or remove software packages based on what the system needs to do.</a:t>
            </a:r>
          </a:p>
          <a:p>
            <a:r>
              <a:rPr lang="en-US" altLang="zh-CN" b="1" dirty="0">
                <a:solidFill>
                  <a:schemeClr val="tx1"/>
                </a:solidFill>
              </a:rPr>
              <a:t>[Key Options]</a:t>
            </a:r>
          </a:p>
          <a:p>
            <a:r>
              <a:rPr lang="en-US" altLang="zh-CN" dirty="0">
                <a:solidFill>
                  <a:schemeClr val="tx1"/>
                </a:solidFill>
              </a:rPr>
              <a:t>Note: The specific options depend on the types of software packages.</a:t>
            </a:r>
            <a:endParaRPr lang="en" altLang="zh-CN" dirty="0">
              <a:solidFill>
                <a:schemeClr val="tx1"/>
              </a:solidFill>
            </a:endParaRPr>
          </a:p>
        </p:txBody>
      </p:sp>
      <p:pic>
        <p:nvPicPr>
          <p:cNvPr id="15362" name="Picture 2" descr="马达加斯加企鹅">
            <a:extLst>
              <a:ext uri="{FF2B5EF4-FFF2-40B4-BE49-F238E27FC236}">
                <a16:creationId xmlns:a16="http://schemas.microsoft.com/office/drawing/2014/main" id="{14C63A1A-2BA8-6500-A4AB-C8E03421D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052" y="1928478"/>
            <a:ext cx="3105715" cy="2875005"/>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标注 1">
            <a:extLst>
              <a:ext uri="{FF2B5EF4-FFF2-40B4-BE49-F238E27FC236}">
                <a16:creationId xmlns:a16="http://schemas.microsoft.com/office/drawing/2014/main" id="{BB5849B9-E549-87A7-14C7-1E4D70CDEFA4}"/>
              </a:ext>
            </a:extLst>
          </p:cNvPr>
          <p:cNvSpPr/>
          <p:nvPr/>
        </p:nvSpPr>
        <p:spPr>
          <a:xfrm>
            <a:off x="2887404" y="2442714"/>
            <a:ext cx="4313495" cy="2289951"/>
          </a:xfrm>
          <a:prstGeom prst="wedgeRoundRectCallout">
            <a:avLst>
              <a:gd name="adj1" fmla="val -58148"/>
              <a:gd name="adj2" fmla="val -2010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set up the type and related parameters of the filesystem image to be built.</a:t>
            </a:r>
          </a:p>
          <a:p>
            <a:r>
              <a:rPr lang="en-US" altLang="zh-CN" b="1" dirty="0">
                <a:solidFill>
                  <a:schemeClr val="tx1"/>
                </a:solidFill>
              </a:rPr>
              <a:t>[Key Options]</a:t>
            </a:r>
          </a:p>
          <a:p>
            <a:r>
              <a:rPr lang="en-US" altLang="zh-CN" dirty="0">
                <a:solidFill>
                  <a:schemeClr val="tx1"/>
                </a:solidFill>
              </a:rPr>
              <a:t>--"Filesystem type" (choose the type of filesystem, like ext4, </a:t>
            </a:r>
            <a:r>
              <a:rPr lang="en-US" altLang="zh-CN" dirty="0" err="1">
                <a:solidFill>
                  <a:schemeClr val="tx1"/>
                </a:solidFill>
              </a:rPr>
              <a:t>squashfs</a:t>
            </a:r>
            <a:r>
              <a:rPr lang="en-US" altLang="zh-CN" dirty="0">
                <a:solidFill>
                  <a:schemeClr val="tx1"/>
                </a:solidFill>
              </a:rPr>
              <a:t>, jffs2), </a:t>
            </a:r>
          </a:p>
          <a:p>
            <a:r>
              <a:rPr lang="en-US" altLang="zh-CN" dirty="0">
                <a:solidFill>
                  <a:schemeClr val="tx1"/>
                </a:solidFill>
              </a:rPr>
              <a:t>--"Filesystem size" (set how big the filesystem should be to fit the storage of the target device), ---"Enable compression" (choose if compress the filesystem to use less storage space) </a:t>
            </a:r>
            <a:endParaRPr lang="en" altLang="zh-CN" dirty="0">
              <a:solidFill>
                <a:schemeClr val="tx1"/>
              </a:solidFill>
            </a:endParaRPr>
          </a:p>
        </p:txBody>
      </p:sp>
    </p:spTree>
    <p:extLst>
      <p:ext uri="{BB962C8B-B14F-4D97-AF65-F5344CB8AC3E}">
        <p14:creationId xmlns:p14="http://schemas.microsoft.com/office/powerpoint/2010/main" val="322245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pic>
        <p:nvPicPr>
          <p:cNvPr id="3" name="图片 2">
            <a:extLst>
              <a:ext uri="{FF2B5EF4-FFF2-40B4-BE49-F238E27FC236}">
                <a16:creationId xmlns:a16="http://schemas.microsoft.com/office/drawing/2014/main" id="{E860321F-124C-72A4-DEC6-1D9D737C4D8C}"/>
              </a:ext>
            </a:extLst>
          </p:cNvPr>
          <p:cNvPicPr>
            <a:picLocks noChangeAspect="1"/>
          </p:cNvPicPr>
          <p:nvPr/>
        </p:nvPicPr>
        <p:blipFill>
          <a:blip r:embed="rId3"/>
          <a:stretch>
            <a:fillRect/>
          </a:stretch>
        </p:blipFill>
        <p:spPr>
          <a:xfrm>
            <a:off x="147474" y="720810"/>
            <a:ext cx="7561426" cy="4364904"/>
          </a:xfrm>
          <a:prstGeom prst="rect">
            <a:avLst/>
          </a:prstGeom>
        </p:spPr>
      </p:pic>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4571999" y="116022"/>
            <a:ext cx="4944519" cy="572700"/>
          </a:xfrm>
          <a:prstGeom prst="rect">
            <a:avLst/>
          </a:prstGeom>
        </p:spPr>
        <p:txBody>
          <a:bodyPr spcFirstLastPara="1" wrap="square" lIns="91425" tIns="91425" rIns="91425" bIns="91425" anchor="t" anchorCtr="0">
            <a:noAutofit/>
          </a:bodyPr>
          <a:lstStyle/>
          <a:p>
            <a:pPr algn="l"/>
            <a:r>
              <a:rPr lang="en" altLang="zh-CN" sz="2800" dirty="0"/>
              <a:t>Briefly review each item-4</a:t>
            </a:r>
            <a:endParaRPr sz="2800" dirty="0"/>
          </a:p>
        </p:txBody>
      </p:sp>
      <p:sp>
        <p:nvSpPr>
          <p:cNvPr id="5" name="圆角矩形标注 4">
            <a:extLst>
              <a:ext uri="{FF2B5EF4-FFF2-40B4-BE49-F238E27FC236}">
                <a16:creationId xmlns:a16="http://schemas.microsoft.com/office/drawing/2014/main" id="{BA81B02D-FE2E-4168-2D96-81B59CC6B103}"/>
              </a:ext>
            </a:extLst>
          </p:cNvPr>
          <p:cNvSpPr/>
          <p:nvPr/>
        </p:nvSpPr>
        <p:spPr>
          <a:xfrm>
            <a:off x="2887405" y="1886466"/>
            <a:ext cx="4313495" cy="2289951"/>
          </a:xfrm>
          <a:prstGeom prst="wedgeRoundRectCallout">
            <a:avLst>
              <a:gd name="adj1" fmla="val -57560"/>
              <a:gd name="adj2" fmla="val 1372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For choosing and setting up the bootloader, which starts the system by initializing the hardware, loading the kernel.</a:t>
            </a:r>
            <a:endParaRPr kumimoji="1" lang="en-US" altLang="zh-CN" dirty="0">
              <a:solidFill>
                <a:schemeClr val="tx1"/>
              </a:solidFill>
            </a:endParaRPr>
          </a:p>
          <a:p>
            <a:r>
              <a:rPr lang="en-US" altLang="zh-CN" b="1" dirty="0">
                <a:solidFill>
                  <a:schemeClr val="tx1"/>
                </a:solidFill>
              </a:rPr>
              <a:t>[Key Options]</a:t>
            </a:r>
          </a:p>
          <a:p>
            <a:r>
              <a:rPr lang="en-US" altLang="zh-CN" dirty="0">
                <a:solidFill>
                  <a:schemeClr val="tx1"/>
                </a:solidFill>
              </a:rPr>
              <a:t>--"Bootloader type" (choose the type of bootloader, like U - Boot, GRUB), </a:t>
            </a:r>
          </a:p>
          <a:p>
            <a:r>
              <a:rPr lang="en-US" altLang="zh-CN" dirty="0">
                <a:solidFill>
                  <a:schemeClr val="tx1"/>
                </a:solidFill>
              </a:rPr>
              <a:t>--“Bootloader configuration” (go into the detailed configuration of the chosen bootloader, like setting start - up parameters, kernel loading address).</a:t>
            </a:r>
            <a:endParaRPr lang="en" altLang="zh-CN" dirty="0">
              <a:solidFill>
                <a:schemeClr val="tx1"/>
              </a:solidFill>
            </a:endParaRPr>
          </a:p>
        </p:txBody>
      </p:sp>
      <p:pic>
        <p:nvPicPr>
          <p:cNvPr id="17410" name="Picture 2" descr="马达加斯加企鹅">
            <a:extLst>
              <a:ext uri="{FF2B5EF4-FFF2-40B4-BE49-F238E27FC236}">
                <a16:creationId xmlns:a16="http://schemas.microsoft.com/office/drawing/2014/main" id="{DFAB4952-DD7D-99CD-0BE5-5FC20A45C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10804">
            <a:off x="7521884" y="2285290"/>
            <a:ext cx="1522582" cy="2131878"/>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a:extLst>
              <a:ext uri="{FF2B5EF4-FFF2-40B4-BE49-F238E27FC236}">
                <a16:creationId xmlns:a16="http://schemas.microsoft.com/office/drawing/2014/main" id="{A010DF7E-514F-4AA8-1BA5-201433FF6089}"/>
              </a:ext>
            </a:extLst>
          </p:cNvPr>
          <p:cNvSpPr/>
          <p:nvPr/>
        </p:nvSpPr>
        <p:spPr>
          <a:xfrm>
            <a:off x="2895210" y="2067396"/>
            <a:ext cx="4313495" cy="2289951"/>
          </a:xfrm>
          <a:prstGeom prst="wedgeRoundRectCallout">
            <a:avLst>
              <a:gd name="adj1" fmla="val -57560"/>
              <a:gd name="adj2" fmla="val 1372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the tools and options related to the host computer (the one running Buildroot).</a:t>
            </a:r>
          </a:p>
          <a:p>
            <a:r>
              <a:rPr lang="en-US" altLang="zh-CN" b="1" dirty="0">
                <a:solidFill>
                  <a:schemeClr val="tx1"/>
                </a:solidFill>
              </a:rPr>
              <a:t>[Key Options]</a:t>
            </a:r>
          </a:p>
          <a:p>
            <a:r>
              <a:rPr lang="en-US" altLang="zh-CN" dirty="0">
                <a:solidFill>
                  <a:schemeClr val="tx1"/>
                </a:solidFill>
              </a:rPr>
              <a:t>--"Host libraries" (Install libraries necessary for compiling host utilities), </a:t>
            </a:r>
          </a:p>
          <a:p>
            <a:r>
              <a:rPr lang="en-US" altLang="zh-CN" dirty="0">
                <a:solidFill>
                  <a:schemeClr val="tx1"/>
                </a:solidFill>
              </a:rPr>
              <a:t>--“Host toolchain utilities” (Build the necessary tools for cross-compilations, such as </a:t>
            </a:r>
            <a:r>
              <a:rPr lang="en-US" altLang="zh-CN" dirty="0" err="1">
                <a:solidFill>
                  <a:schemeClr val="tx1"/>
                </a:solidFill>
              </a:rPr>
              <a:t>binutils</a:t>
            </a:r>
            <a:r>
              <a:rPr lang="en-US" altLang="zh-CN" dirty="0">
                <a:solidFill>
                  <a:schemeClr val="tx1"/>
                </a:solidFill>
              </a:rPr>
              <a:t>, </a:t>
            </a:r>
            <a:r>
              <a:rPr lang="en-US" altLang="zh-CN" dirty="0" err="1">
                <a:solidFill>
                  <a:schemeClr val="tx1"/>
                </a:solidFill>
              </a:rPr>
              <a:t>gcc</a:t>
            </a:r>
            <a:r>
              <a:rPr lang="en-US" altLang="zh-CN" dirty="0">
                <a:solidFill>
                  <a:schemeClr val="tx1"/>
                </a:solidFill>
              </a:rPr>
              <a:t>).</a:t>
            </a:r>
            <a:endParaRPr lang="en" altLang="zh-CN" dirty="0">
              <a:solidFill>
                <a:schemeClr val="tx1"/>
              </a:solidFill>
            </a:endParaRPr>
          </a:p>
        </p:txBody>
      </p:sp>
      <p:sp>
        <p:nvSpPr>
          <p:cNvPr id="10" name="圆角矩形标注 9">
            <a:extLst>
              <a:ext uri="{FF2B5EF4-FFF2-40B4-BE49-F238E27FC236}">
                <a16:creationId xmlns:a16="http://schemas.microsoft.com/office/drawing/2014/main" id="{37F46D06-3A11-41D3-36A6-463FB2046E55}"/>
              </a:ext>
            </a:extLst>
          </p:cNvPr>
          <p:cNvSpPr/>
          <p:nvPr/>
        </p:nvSpPr>
        <p:spPr>
          <a:xfrm>
            <a:off x="2887404" y="2324406"/>
            <a:ext cx="4313495" cy="2289951"/>
          </a:xfrm>
          <a:prstGeom prst="wedgeRoundRectCallout">
            <a:avLst>
              <a:gd name="adj1" fmla="val -57560"/>
              <a:gd name="adj2" fmla="val 13725"/>
              <a:gd name="adj3" fmla="val 16667"/>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 altLang="zh-CN" b="1" dirty="0">
                <a:solidFill>
                  <a:schemeClr val="tx1"/>
                </a:solidFill>
              </a:rPr>
              <a:t>[Usage] </a:t>
            </a:r>
            <a:r>
              <a:rPr lang="en" altLang="zh-CN" dirty="0">
                <a:solidFill>
                  <a:schemeClr val="tx1"/>
                </a:solidFill>
              </a:rPr>
              <a:t>for being compatible with old versions of the configuration or providing some options that are not used often but might be needed in certain situations.</a:t>
            </a:r>
          </a:p>
          <a:p>
            <a:r>
              <a:rPr lang="en-US" altLang="zh-CN" b="1" dirty="0">
                <a:solidFill>
                  <a:schemeClr val="tx1"/>
                </a:solidFill>
              </a:rPr>
              <a:t>[Key Options]</a:t>
            </a:r>
          </a:p>
          <a:p>
            <a:r>
              <a:rPr lang="en-US" altLang="zh-CN" dirty="0">
                <a:solidFill>
                  <a:schemeClr val="tx1"/>
                </a:solidFill>
              </a:rPr>
              <a:t>Note: The specific options can be different in different Buildroot versions.</a:t>
            </a:r>
            <a:endParaRPr lang="en" altLang="zh-CN" dirty="0">
              <a:solidFill>
                <a:schemeClr val="tx1"/>
              </a:solidFill>
            </a:endParaRPr>
          </a:p>
        </p:txBody>
      </p:sp>
    </p:spTree>
    <p:extLst>
      <p:ext uri="{BB962C8B-B14F-4D97-AF65-F5344CB8AC3E}">
        <p14:creationId xmlns:p14="http://schemas.microsoft.com/office/powerpoint/2010/main" val="27848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3928187" y="120311"/>
            <a:ext cx="4944519" cy="572700"/>
          </a:xfrm>
          <a:prstGeom prst="rect">
            <a:avLst/>
          </a:prstGeom>
        </p:spPr>
        <p:txBody>
          <a:bodyPr spcFirstLastPara="1" wrap="square" lIns="91425" tIns="91425" rIns="91425" bIns="91425" anchor="t" anchorCtr="0">
            <a:noAutofit/>
          </a:bodyPr>
          <a:lstStyle/>
          <a:p>
            <a:pPr algn="l"/>
            <a:r>
              <a:rPr lang="en" altLang="zh-CN" sz="2800" dirty="0"/>
              <a:t>Quick configuration strategy</a:t>
            </a:r>
            <a:endParaRPr sz="2800" dirty="0"/>
          </a:p>
        </p:txBody>
      </p:sp>
      <p:pic>
        <p:nvPicPr>
          <p:cNvPr id="2" name="图片 1">
            <a:extLst>
              <a:ext uri="{FF2B5EF4-FFF2-40B4-BE49-F238E27FC236}">
                <a16:creationId xmlns:a16="http://schemas.microsoft.com/office/drawing/2014/main" id="{1597B374-1413-E96E-E3B0-D94556E9E4F8}"/>
              </a:ext>
            </a:extLst>
          </p:cNvPr>
          <p:cNvPicPr>
            <a:picLocks noChangeAspect="1"/>
          </p:cNvPicPr>
          <p:nvPr/>
        </p:nvPicPr>
        <p:blipFill>
          <a:blip r:embed="rId3"/>
          <a:stretch>
            <a:fillRect/>
          </a:stretch>
        </p:blipFill>
        <p:spPr>
          <a:xfrm>
            <a:off x="1762787" y="1445593"/>
            <a:ext cx="5618426" cy="3577596"/>
          </a:xfrm>
          <a:prstGeom prst="rect">
            <a:avLst/>
          </a:prstGeom>
        </p:spPr>
      </p:pic>
      <p:pic>
        <p:nvPicPr>
          <p:cNvPr id="18434" name="Picture 2" descr="马达加斯加企鹅">
            <a:extLst>
              <a:ext uri="{FF2B5EF4-FFF2-40B4-BE49-F238E27FC236}">
                <a16:creationId xmlns:a16="http://schemas.microsoft.com/office/drawing/2014/main" id="{17FDBFCC-81EF-9515-BC89-AB5D88680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700" y="3436730"/>
            <a:ext cx="3111300" cy="170677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CBE48AE-0C27-D741-E555-A894666A5B9D}"/>
              </a:ext>
            </a:extLst>
          </p:cNvPr>
          <p:cNvSpPr txBox="1"/>
          <p:nvPr/>
        </p:nvSpPr>
        <p:spPr>
          <a:xfrm>
            <a:off x="439574" y="746351"/>
            <a:ext cx="8107726" cy="707886"/>
          </a:xfrm>
          <a:prstGeom prst="rect">
            <a:avLst/>
          </a:prstGeom>
          <a:noFill/>
        </p:spPr>
        <p:txBody>
          <a:bodyPr wrap="square">
            <a:spAutoFit/>
          </a:bodyPr>
          <a:lstStyle/>
          <a:p>
            <a:r>
              <a:rPr lang="en-US" altLang="zh-CN" sz="2000" dirty="0"/>
              <a:t>Step1: </a:t>
            </a:r>
            <a:r>
              <a:rPr lang="en" altLang="zh-CN" sz="2000" dirty="0"/>
              <a:t>Select a common server system configuration in the default configuration directory of buildroot</a:t>
            </a:r>
            <a:r>
              <a:rPr lang="en-US" altLang="zh-CN" sz="2000" dirty="0"/>
              <a:t>. (eg: qemu_x86_64)</a:t>
            </a:r>
            <a:endParaRPr lang="zh-CN" altLang="en-US" sz="2000" dirty="0"/>
          </a:p>
        </p:txBody>
      </p:sp>
    </p:spTree>
    <p:extLst>
      <p:ext uri="{BB962C8B-B14F-4D97-AF65-F5344CB8AC3E}">
        <p14:creationId xmlns:p14="http://schemas.microsoft.com/office/powerpoint/2010/main" val="7218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3928187" y="120311"/>
            <a:ext cx="4944519" cy="572700"/>
          </a:xfrm>
          <a:prstGeom prst="rect">
            <a:avLst/>
          </a:prstGeom>
        </p:spPr>
        <p:txBody>
          <a:bodyPr spcFirstLastPara="1" wrap="square" lIns="91425" tIns="91425" rIns="91425" bIns="91425" anchor="t" anchorCtr="0">
            <a:noAutofit/>
          </a:bodyPr>
          <a:lstStyle/>
          <a:p>
            <a:pPr algn="l"/>
            <a:r>
              <a:rPr lang="en" altLang="zh-CN" sz="2800" dirty="0"/>
              <a:t>Quick configuration strategy</a:t>
            </a:r>
            <a:endParaRPr sz="2800" dirty="0"/>
          </a:p>
        </p:txBody>
      </p:sp>
      <p:pic>
        <p:nvPicPr>
          <p:cNvPr id="6" name="图片 5">
            <a:extLst>
              <a:ext uri="{FF2B5EF4-FFF2-40B4-BE49-F238E27FC236}">
                <a16:creationId xmlns:a16="http://schemas.microsoft.com/office/drawing/2014/main" id="{CB32B65B-B339-B701-8938-BCAE4EDA3925}"/>
              </a:ext>
            </a:extLst>
          </p:cNvPr>
          <p:cNvPicPr>
            <a:picLocks noChangeAspect="1"/>
          </p:cNvPicPr>
          <p:nvPr/>
        </p:nvPicPr>
        <p:blipFill>
          <a:blip r:embed="rId3"/>
          <a:stretch>
            <a:fillRect/>
          </a:stretch>
        </p:blipFill>
        <p:spPr>
          <a:xfrm>
            <a:off x="1184887" y="1762014"/>
            <a:ext cx="5486600" cy="3229530"/>
          </a:xfrm>
          <a:prstGeom prst="rect">
            <a:avLst/>
          </a:prstGeom>
        </p:spPr>
      </p:pic>
      <p:sp>
        <p:nvSpPr>
          <p:cNvPr id="3" name="文本框 2">
            <a:extLst>
              <a:ext uri="{FF2B5EF4-FFF2-40B4-BE49-F238E27FC236}">
                <a16:creationId xmlns:a16="http://schemas.microsoft.com/office/drawing/2014/main" id="{49BBE1B3-3E6E-0F6B-B249-01FB882939E7}"/>
              </a:ext>
            </a:extLst>
          </p:cNvPr>
          <p:cNvSpPr txBox="1"/>
          <p:nvPr/>
        </p:nvSpPr>
        <p:spPr>
          <a:xfrm>
            <a:off x="439574" y="746351"/>
            <a:ext cx="8107726" cy="1015663"/>
          </a:xfrm>
          <a:prstGeom prst="rect">
            <a:avLst/>
          </a:prstGeom>
          <a:noFill/>
        </p:spPr>
        <p:txBody>
          <a:bodyPr wrap="square">
            <a:spAutoFit/>
          </a:bodyPr>
          <a:lstStyle/>
          <a:p>
            <a:r>
              <a:rPr lang="en-US" altLang="zh-CN" sz="2000" dirty="0"/>
              <a:t>Step2: </a:t>
            </a:r>
            <a:r>
              <a:rPr lang="en" altLang="zh-CN" sz="2000" dirty="0"/>
              <a:t>Copy all the default configuration file contents to the “.config”(hidden file) in the buildroot main directory and replace the original contents. </a:t>
            </a:r>
            <a:r>
              <a:rPr lang="en" altLang="zh-CN" sz="2000" dirty="0">
                <a:solidFill>
                  <a:srgbClr val="FF0000"/>
                </a:solidFill>
              </a:rPr>
              <a:t>(Note: For safety reasons, back up before replacing!)</a:t>
            </a:r>
            <a:endParaRPr lang="zh-CN" altLang="en-US" sz="2000" dirty="0">
              <a:solidFill>
                <a:srgbClr val="FF0000"/>
              </a:solidFill>
            </a:endParaRPr>
          </a:p>
        </p:txBody>
      </p:sp>
      <p:pic>
        <p:nvPicPr>
          <p:cNvPr id="5" name="Picture 2" descr="马达加斯加企鹅">
            <a:extLst>
              <a:ext uri="{FF2B5EF4-FFF2-40B4-BE49-F238E27FC236}">
                <a16:creationId xmlns:a16="http://schemas.microsoft.com/office/drawing/2014/main" id="{6FA3DF8E-3FBE-CCB1-DC65-2AFEA43DC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700" y="3436730"/>
            <a:ext cx="3111300" cy="170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898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3928187" y="120311"/>
            <a:ext cx="4944519" cy="572700"/>
          </a:xfrm>
          <a:prstGeom prst="rect">
            <a:avLst/>
          </a:prstGeom>
        </p:spPr>
        <p:txBody>
          <a:bodyPr spcFirstLastPara="1" wrap="square" lIns="91425" tIns="91425" rIns="91425" bIns="91425" anchor="t" anchorCtr="0">
            <a:noAutofit/>
          </a:bodyPr>
          <a:lstStyle/>
          <a:p>
            <a:pPr algn="l"/>
            <a:r>
              <a:rPr lang="en" altLang="zh-CN" sz="2800" dirty="0"/>
              <a:t>Quick configuration strategy</a:t>
            </a:r>
            <a:endParaRPr sz="2800" dirty="0"/>
          </a:p>
        </p:txBody>
      </p:sp>
      <p:sp>
        <p:nvSpPr>
          <p:cNvPr id="3" name="文本框 2">
            <a:extLst>
              <a:ext uri="{FF2B5EF4-FFF2-40B4-BE49-F238E27FC236}">
                <a16:creationId xmlns:a16="http://schemas.microsoft.com/office/drawing/2014/main" id="{49BBE1B3-3E6E-0F6B-B249-01FB882939E7}"/>
              </a:ext>
            </a:extLst>
          </p:cNvPr>
          <p:cNvSpPr txBox="1"/>
          <p:nvPr/>
        </p:nvSpPr>
        <p:spPr>
          <a:xfrm>
            <a:off x="439574" y="746351"/>
            <a:ext cx="8433132" cy="707886"/>
          </a:xfrm>
          <a:prstGeom prst="rect">
            <a:avLst/>
          </a:prstGeom>
          <a:noFill/>
        </p:spPr>
        <p:txBody>
          <a:bodyPr wrap="square">
            <a:spAutoFit/>
          </a:bodyPr>
          <a:lstStyle/>
          <a:p>
            <a:r>
              <a:rPr lang="en-US" altLang="zh-CN" sz="2000" dirty="0"/>
              <a:t>Step3: </a:t>
            </a:r>
            <a:r>
              <a:rPr lang="en" altLang="zh-CN" sz="2000" dirty="0"/>
              <a:t>Customize our new AA Linux system based on the existing configuration of 64-bit x86 servers</a:t>
            </a:r>
            <a:r>
              <a:rPr lang="en-US" altLang="zh-CN" sz="2000" dirty="0"/>
              <a:t>.</a:t>
            </a:r>
            <a:endParaRPr lang="zh-CN" altLang="en-US" sz="2000" dirty="0">
              <a:solidFill>
                <a:srgbClr val="FF0000"/>
              </a:solidFill>
            </a:endParaRPr>
          </a:p>
        </p:txBody>
      </p:sp>
      <p:pic>
        <p:nvPicPr>
          <p:cNvPr id="20482" name="Picture 2" descr="马达加斯加企鹅">
            <a:extLst>
              <a:ext uri="{FF2B5EF4-FFF2-40B4-BE49-F238E27FC236}">
                <a16:creationId xmlns:a16="http://schemas.microsoft.com/office/drawing/2014/main" id="{2FFA2D71-F5C4-625D-349C-E75785990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900" y="2958918"/>
            <a:ext cx="2832100" cy="250843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66513554-BE79-ADE8-6595-AD7DEAC2DEF8}"/>
              </a:ext>
            </a:extLst>
          </p:cNvPr>
          <p:cNvPicPr>
            <a:picLocks noChangeAspect="1"/>
          </p:cNvPicPr>
          <p:nvPr/>
        </p:nvPicPr>
        <p:blipFill>
          <a:blip r:embed="rId4"/>
          <a:stretch>
            <a:fillRect/>
          </a:stretch>
        </p:blipFill>
        <p:spPr>
          <a:xfrm>
            <a:off x="439574" y="1454237"/>
            <a:ext cx="5872326" cy="3595622"/>
          </a:xfrm>
          <a:prstGeom prst="rect">
            <a:avLst/>
          </a:prstGeom>
        </p:spPr>
      </p:pic>
      <p:pic>
        <p:nvPicPr>
          <p:cNvPr id="9" name="图片 8">
            <a:extLst>
              <a:ext uri="{FF2B5EF4-FFF2-40B4-BE49-F238E27FC236}">
                <a16:creationId xmlns:a16="http://schemas.microsoft.com/office/drawing/2014/main" id="{C2FF932E-D768-948F-51FA-F508E0A0AB93}"/>
              </a:ext>
            </a:extLst>
          </p:cNvPr>
          <p:cNvPicPr>
            <a:picLocks noChangeAspect="1"/>
          </p:cNvPicPr>
          <p:nvPr/>
        </p:nvPicPr>
        <p:blipFill>
          <a:blip r:embed="rId5"/>
          <a:stretch>
            <a:fillRect/>
          </a:stretch>
        </p:blipFill>
        <p:spPr>
          <a:xfrm>
            <a:off x="437012" y="1456009"/>
            <a:ext cx="5872326" cy="3587771"/>
          </a:xfrm>
          <a:prstGeom prst="rect">
            <a:avLst/>
          </a:prstGeom>
        </p:spPr>
      </p:pic>
      <p:pic>
        <p:nvPicPr>
          <p:cNvPr id="10" name="图片 9">
            <a:extLst>
              <a:ext uri="{FF2B5EF4-FFF2-40B4-BE49-F238E27FC236}">
                <a16:creationId xmlns:a16="http://schemas.microsoft.com/office/drawing/2014/main" id="{D817CC85-B60A-5D33-09D1-86681B6615DA}"/>
              </a:ext>
            </a:extLst>
          </p:cNvPr>
          <p:cNvPicPr>
            <a:picLocks noChangeAspect="1"/>
          </p:cNvPicPr>
          <p:nvPr/>
        </p:nvPicPr>
        <p:blipFill>
          <a:blip r:embed="rId6"/>
          <a:stretch>
            <a:fillRect/>
          </a:stretch>
        </p:blipFill>
        <p:spPr>
          <a:xfrm>
            <a:off x="442137" y="1451095"/>
            <a:ext cx="5867201" cy="3568952"/>
          </a:xfrm>
          <a:prstGeom prst="rect">
            <a:avLst/>
          </a:prstGeom>
        </p:spPr>
      </p:pic>
      <p:pic>
        <p:nvPicPr>
          <p:cNvPr id="11" name="图片 10">
            <a:extLst>
              <a:ext uri="{FF2B5EF4-FFF2-40B4-BE49-F238E27FC236}">
                <a16:creationId xmlns:a16="http://schemas.microsoft.com/office/drawing/2014/main" id="{C5893066-B4D2-E44B-9538-0CED3DF90CDC}"/>
              </a:ext>
            </a:extLst>
          </p:cNvPr>
          <p:cNvPicPr>
            <a:picLocks noChangeAspect="1"/>
          </p:cNvPicPr>
          <p:nvPr/>
        </p:nvPicPr>
        <p:blipFill>
          <a:blip r:embed="rId7"/>
          <a:stretch>
            <a:fillRect/>
          </a:stretch>
        </p:blipFill>
        <p:spPr>
          <a:xfrm>
            <a:off x="434450" y="1450330"/>
            <a:ext cx="5867201" cy="3581584"/>
          </a:xfrm>
          <a:prstGeom prst="rect">
            <a:avLst/>
          </a:prstGeom>
        </p:spPr>
      </p:pic>
      <p:pic>
        <p:nvPicPr>
          <p:cNvPr id="12" name="图片 11">
            <a:extLst>
              <a:ext uri="{FF2B5EF4-FFF2-40B4-BE49-F238E27FC236}">
                <a16:creationId xmlns:a16="http://schemas.microsoft.com/office/drawing/2014/main" id="{4513CA47-97F5-8B31-F67C-1D11F8157B3E}"/>
              </a:ext>
            </a:extLst>
          </p:cNvPr>
          <p:cNvPicPr>
            <a:picLocks noChangeAspect="1"/>
          </p:cNvPicPr>
          <p:nvPr/>
        </p:nvPicPr>
        <p:blipFill>
          <a:blip r:embed="rId8"/>
          <a:stretch>
            <a:fillRect/>
          </a:stretch>
        </p:blipFill>
        <p:spPr>
          <a:xfrm>
            <a:off x="431888" y="1454767"/>
            <a:ext cx="5867201" cy="3581584"/>
          </a:xfrm>
          <a:prstGeom prst="rect">
            <a:avLst/>
          </a:prstGeom>
        </p:spPr>
      </p:pic>
      <p:pic>
        <p:nvPicPr>
          <p:cNvPr id="13" name="图片 12">
            <a:extLst>
              <a:ext uri="{FF2B5EF4-FFF2-40B4-BE49-F238E27FC236}">
                <a16:creationId xmlns:a16="http://schemas.microsoft.com/office/drawing/2014/main" id="{0499C38D-8098-5BC2-3A06-AB4778C0B4C0}"/>
              </a:ext>
            </a:extLst>
          </p:cNvPr>
          <p:cNvPicPr>
            <a:picLocks noChangeAspect="1"/>
          </p:cNvPicPr>
          <p:nvPr/>
        </p:nvPicPr>
        <p:blipFill>
          <a:blip r:embed="rId9"/>
          <a:stretch>
            <a:fillRect/>
          </a:stretch>
        </p:blipFill>
        <p:spPr>
          <a:xfrm>
            <a:off x="431888" y="1454238"/>
            <a:ext cx="5867201" cy="3581584"/>
          </a:xfrm>
          <a:prstGeom prst="rect">
            <a:avLst/>
          </a:prstGeom>
        </p:spPr>
      </p:pic>
      <p:pic>
        <p:nvPicPr>
          <p:cNvPr id="14" name="图片 13">
            <a:extLst>
              <a:ext uri="{FF2B5EF4-FFF2-40B4-BE49-F238E27FC236}">
                <a16:creationId xmlns:a16="http://schemas.microsoft.com/office/drawing/2014/main" id="{14D568F3-AB25-1E3F-C1F4-D24FC1C3E3C0}"/>
              </a:ext>
            </a:extLst>
          </p:cNvPr>
          <p:cNvPicPr>
            <a:picLocks noChangeAspect="1"/>
          </p:cNvPicPr>
          <p:nvPr/>
        </p:nvPicPr>
        <p:blipFill>
          <a:blip r:embed="rId10"/>
          <a:stretch>
            <a:fillRect/>
          </a:stretch>
        </p:blipFill>
        <p:spPr>
          <a:xfrm>
            <a:off x="437012" y="1450331"/>
            <a:ext cx="5862077" cy="3578456"/>
          </a:xfrm>
          <a:prstGeom prst="rect">
            <a:avLst/>
          </a:prstGeom>
        </p:spPr>
      </p:pic>
      <p:pic>
        <p:nvPicPr>
          <p:cNvPr id="16" name="图片 15">
            <a:extLst>
              <a:ext uri="{FF2B5EF4-FFF2-40B4-BE49-F238E27FC236}">
                <a16:creationId xmlns:a16="http://schemas.microsoft.com/office/drawing/2014/main" id="{BF2D1956-1955-CB95-FB15-7EBFED58A845}"/>
              </a:ext>
            </a:extLst>
          </p:cNvPr>
          <p:cNvPicPr>
            <a:picLocks noChangeAspect="1"/>
          </p:cNvPicPr>
          <p:nvPr/>
        </p:nvPicPr>
        <p:blipFill>
          <a:blip r:embed="rId11"/>
          <a:stretch>
            <a:fillRect/>
          </a:stretch>
        </p:blipFill>
        <p:spPr>
          <a:xfrm>
            <a:off x="431888" y="1460672"/>
            <a:ext cx="5867201" cy="3576796"/>
          </a:xfrm>
          <a:prstGeom prst="rect">
            <a:avLst/>
          </a:prstGeom>
        </p:spPr>
      </p:pic>
    </p:spTree>
    <p:extLst>
      <p:ext uri="{BB962C8B-B14F-4D97-AF65-F5344CB8AC3E}">
        <p14:creationId xmlns:p14="http://schemas.microsoft.com/office/powerpoint/2010/main" val="22188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sp>
        <p:nvSpPr>
          <p:cNvPr id="2" name="Google Shape;275;p43">
            <a:extLst>
              <a:ext uri="{FF2B5EF4-FFF2-40B4-BE49-F238E27FC236}">
                <a16:creationId xmlns:a16="http://schemas.microsoft.com/office/drawing/2014/main" id="{400E9819-609D-9DA2-7F26-E1107113AACB}"/>
              </a:ext>
            </a:extLst>
          </p:cNvPr>
          <p:cNvSpPr txBox="1">
            <a:spLocks noGrp="1"/>
          </p:cNvSpPr>
          <p:nvPr>
            <p:ph type="title"/>
          </p:nvPr>
        </p:nvSpPr>
        <p:spPr>
          <a:xfrm>
            <a:off x="439574" y="693011"/>
            <a:ext cx="8252951" cy="572700"/>
          </a:xfrm>
          <a:prstGeom prst="rect">
            <a:avLst/>
          </a:prstGeom>
        </p:spPr>
        <p:txBody>
          <a:bodyPr spcFirstLastPara="1" wrap="square" lIns="91425" tIns="91425" rIns="91425" bIns="91425" anchor="t" anchorCtr="0">
            <a:noAutofit/>
          </a:bodyPr>
          <a:lstStyle/>
          <a:p>
            <a:pPr algn="l"/>
            <a:r>
              <a:rPr lang="en-US" altLang="zh-CN" sz="2800" dirty="0"/>
              <a:t>Save the configuration before making a new Linux</a:t>
            </a:r>
            <a:endParaRPr sz="2800" dirty="0"/>
          </a:p>
        </p:txBody>
      </p:sp>
      <p:pic>
        <p:nvPicPr>
          <p:cNvPr id="3" name="图片 10" descr="Screen Shot 2024-11-05 at 16.17.19">
            <a:extLst>
              <a:ext uri="{FF2B5EF4-FFF2-40B4-BE49-F238E27FC236}">
                <a16:creationId xmlns:a16="http://schemas.microsoft.com/office/drawing/2014/main" id="{F338C736-3289-6892-36A8-430A59776EC9}"/>
              </a:ext>
            </a:extLst>
          </p:cNvPr>
          <p:cNvPicPr>
            <a:picLocks noChangeAspect="1"/>
          </p:cNvPicPr>
          <p:nvPr>
            <p:custDataLst>
              <p:tags r:id="rId1"/>
            </p:custDataLst>
          </p:nvPr>
        </p:nvPicPr>
        <p:blipFill>
          <a:blip r:embed="rId4"/>
          <a:stretch>
            <a:fillRect/>
          </a:stretch>
        </p:blipFill>
        <p:spPr>
          <a:xfrm>
            <a:off x="845574" y="1461700"/>
            <a:ext cx="5681908" cy="2988789"/>
          </a:xfrm>
          <a:prstGeom prst="rect">
            <a:avLst/>
          </a:prstGeom>
        </p:spPr>
      </p:pic>
      <p:pic>
        <p:nvPicPr>
          <p:cNvPr id="12290" name="Picture 2" descr="马达加斯加企鹅">
            <a:extLst>
              <a:ext uri="{FF2B5EF4-FFF2-40B4-BE49-F238E27FC236}">
                <a16:creationId xmlns:a16="http://schemas.microsoft.com/office/drawing/2014/main" id="{81073C89-165A-B352-F5ED-A48B39D04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300" y="2099175"/>
            <a:ext cx="2743200" cy="235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360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Google Shape;275;p43">
            <a:extLst>
              <a:ext uri="{FF2B5EF4-FFF2-40B4-BE49-F238E27FC236}">
                <a16:creationId xmlns:a16="http://schemas.microsoft.com/office/drawing/2014/main" id="{400E9819-609D-9DA2-7F26-E1107113AACB}"/>
              </a:ext>
            </a:extLst>
          </p:cNvPr>
          <p:cNvSpPr txBox="1">
            <a:spLocks noGrp="1"/>
          </p:cNvSpPr>
          <p:nvPr>
            <p:ph type="title"/>
          </p:nvPr>
        </p:nvSpPr>
        <p:spPr>
          <a:xfrm>
            <a:off x="439574" y="693011"/>
            <a:ext cx="8429202" cy="572700"/>
          </a:xfrm>
          <a:prstGeom prst="rect">
            <a:avLst/>
          </a:prstGeom>
        </p:spPr>
        <p:txBody>
          <a:bodyPr spcFirstLastPara="1" wrap="square" lIns="91425" tIns="91425" rIns="91425" bIns="91425" anchor="t" anchorCtr="0">
            <a:noAutofit/>
          </a:bodyPr>
          <a:lstStyle/>
          <a:p>
            <a:pPr algn="l"/>
            <a:r>
              <a:rPr lang="en-US" altLang="zh-CN" sz="2400" dirty="0"/>
              <a:t>It took nearly </a:t>
            </a:r>
            <a:r>
              <a:rPr lang="en-US" altLang="zh-CN" sz="2400" dirty="0">
                <a:solidFill>
                  <a:srgbClr val="FF0000"/>
                </a:solidFill>
              </a:rPr>
              <a:t>an hour and a half </a:t>
            </a:r>
            <a:r>
              <a:rPr lang="en-US" altLang="zh-CN" sz="2400" dirty="0"/>
              <a:t>to complete the execution.</a:t>
            </a:r>
            <a:endParaRPr sz="2400" dirty="0"/>
          </a:p>
        </p:txBody>
      </p:sp>
      <p:pic>
        <p:nvPicPr>
          <p:cNvPr id="4" name="图片 3">
            <a:extLst>
              <a:ext uri="{FF2B5EF4-FFF2-40B4-BE49-F238E27FC236}">
                <a16:creationId xmlns:a16="http://schemas.microsoft.com/office/drawing/2014/main" id="{F2ADD15A-4289-DD27-DE27-E803A94DBC2D}"/>
              </a:ext>
            </a:extLst>
          </p:cNvPr>
          <p:cNvPicPr>
            <a:picLocks noChangeAspect="1"/>
          </p:cNvPicPr>
          <p:nvPr/>
        </p:nvPicPr>
        <p:blipFill>
          <a:blip r:embed="rId3"/>
          <a:stretch>
            <a:fillRect/>
          </a:stretch>
        </p:blipFill>
        <p:spPr>
          <a:xfrm>
            <a:off x="1508836" y="1265711"/>
            <a:ext cx="6114425" cy="3707763"/>
          </a:xfrm>
          <a:prstGeom prst="rect">
            <a:avLst/>
          </a:prstGeom>
        </p:spPr>
      </p:pic>
      <p:pic>
        <p:nvPicPr>
          <p:cNvPr id="12294" name="Picture 6" descr="马达加斯加企鹅">
            <a:extLst>
              <a:ext uri="{FF2B5EF4-FFF2-40B4-BE49-F238E27FC236}">
                <a16:creationId xmlns:a16="http://schemas.microsoft.com/office/drawing/2014/main" id="{9463281D-3A34-31A7-236C-640BF4ABE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6227" y="3331076"/>
            <a:ext cx="3594444" cy="223882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99;p44">
            <a:extLst>
              <a:ext uri="{FF2B5EF4-FFF2-40B4-BE49-F238E27FC236}">
                <a16:creationId xmlns:a16="http://schemas.microsoft.com/office/drawing/2014/main" id="{5A2A53D6-54E7-056C-22FB-2A390BC1BF54}"/>
              </a:ext>
            </a:extLst>
          </p:cNvPr>
          <p:cNvSpPr/>
          <p:nvPr/>
        </p:nvSpPr>
        <p:spPr>
          <a:xfrm flipH="1">
            <a:off x="439574" y="2315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2;p43">
            <a:extLst>
              <a:ext uri="{FF2B5EF4-FFF2-40B4-BE49-F238E27FC236}">
                <a16:creationId xmlns:a16="http://schemas.microsoft.com/office/drawing/2014/main" id="{BC149D37-A382-0833-AE81-70B8DDA910C0}"/>
              </a:ext>
            </a:extLst>
          </p:cNvPr>
          <p:cNvSpPr txBox="1">
            <a:spLocks/>
          </p:cNvSpPr>
          <p:nvPr/>
        </p:nvSpPr>
        <p:spPr>
          <a:xfrm>
            <a:off x="275224" y="2315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8" name="Google Shape;284;p43">
            <a:extLst>
              <a:ext uri="{FF2B5EF4-FFF2-40B4-BE49-F238E27FC236}">
                <a16:creationId xmlns:a16="http://schemas.microsoft.com/office/drawing/2014/main" id="{37053338-22DF-0FD5-31FA-397A4032B3A8}"/>
              </a:ext>
            </a:extLst>
          </p:cNvPr>
          <p:cNvSpPr txBox="1">
            <a:spLocks/>
          </p:cNvSpPr>
          <p:nvPr/>
        </p:nvSpPr>
        <p:spPr>
          <a:xfrm>
            <a:off x="845574" y="2454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CN" sz="2000" b="1" dirty="0"/>
              <a:t>Build a new Linux</a:t>
            </a:r>
          </a:p>
        </p:txBody>
      </p:sp>
    </p:spTree>
    <p:extLst>
      <p:ext uri="{BB962C8B-B14F-4D97-AF65-F5344CB8AC3E}">
        <p14:creationId xmlns:p14="http://schemas.microsoft.com/office/powerpoint/2010/main" val="122627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4"/>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36375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Verification</a:t>
            </a:r>
            <a:r>
              <a:rPr lang="zh-CN" altLang="en-US" sz="2000" b="1" dirty="0"/>
              <a:t> </a:t>
            </a:r>
            <a:r>
              <a:rPr lang="en-US" altLang="zh-CN" sz="2000" b="1" dirty="0"/>
              <a:t>–</a:t>
            </a:r>
            <a:r>
              <a:rPr lang="zh-CN" altLang="en-US" sz="2000" b="1" dirty="0"/>
              <a:t> </a:t>
            </a:r>
            <a:r>
              <a:rPr lang="en-US" altLang="zh-CN" sz="2000" b="1" dirty="0"/>
              <a:t>Start</a:t>
            </a:r>
            <a:r>
              <a:rPr lang="zh-CN" altLang="en-US" sz="2000" b="1" dirty="0"/>
              <a:t> </a:t>
            </a:r>
            <a:r>
              <a:rPr lang="en-US" altLang="zh-CN" sz="2000" b="1" dirty="0"/>
              <a:t>&amp;</a:t>
            </a:r>
            <a:r>
              <a:rPr lang="zh-CN" altLang="en-US" sz="2000" b="1" dirty="0"/>
              <a:t> </a:t>
            </a:r>
            <a:r>
              <a:rPr lang="en-US" altLang="zh-CN" sz="2000" b="1" dirty="0"/>
              <a:t>Login</a:t>
            </a:r>
            <a:endParaRPr lang="en" sz="2000" b="1" dirty="0"/>
          </a:p>
        </p:txBody>
      </p:sp>
      <p:pic>
        <p:nvPicPr>
          <p:cNvPr id="2" name="图片 1">
            <a:extLst>
              <a:ext uri="{FF2B5EF4-FFF2-40B4-BE49-F238E27FC236}">
                <a16:creationId xmlns:a16="http://schemas.microsoft.com/office/drawing/2014/main" id="{CC7DEBEB-0618-E581-9BCE-60620FB1B6E5}"/>
              </a:ext>
            </a:extLst>
          </p:cNvPr>
          <p:cNvPicPr>
            <a:picLocks noChangeAspect="1"/>
          </p:cNvPicPr>
          <p:nvPr/>
        </p:nvPicPr>
        <p:blipFill>
          <a:blip r:embed="rId3"/>
          <a:stretch>
            <a:fillRect/>
          </a:stretch>
        </p:blipFill>
        <p:spPr>
          <a:xfrm>
            <a:off x="439573" y="1139302"/>
            <a:ext cx="6658886" cy="3407298"/>
          </a:xfrm>
          <a:prstGeom prst="rect">
            <a:avLst/>
          </a:prstGeom>
        </p:spPr>
      </p:pic>
      <p:sp>
        <p:nvSpPr>
          <p:cNvPr id="3" name="Google Shape;275;p43">
            <a:extLst>
              <a:ext uri="{FF2B5EF4-FFF2-40B4-BE49-F238E27FC236}">
                <a16:creationId xmlns:a16="http://schemas.microsoft.com/office/drawing/2014/main" id="{F0B0D78E-E9BD-B13C-0161-8FA4C9641F76}"/>
              </a:ext>
            </a:extLst>
          </p:cNvPr>
          <p:cNvSpPr txBox="1">
            <a:spLocks noGrp="1"/>
          </p:cNvSpPr>
          <p:nvPr>
            <p:ph type="title"/>
          </p:nvPr>
        </p:nvSpPr>
        <p:spPr>
          <a:xfrm>
            <a:off x="2462560" y="688722"/>
            <a:ext cx="4132426" cy="572700"/>
          </a:xfrm>
          <a:prstGeom prst="rect">
            <a:avLst/>
          </a:prstGeom>
        </p:spPr>
        <p:txBody>
          <a:bodyPr spcFirstLastPara="1" wrap="square" lIns="91425" tIns="91425" rIns="91425" bIns="91425" anchor="t" anchorCtr="0">
            <a:noAutofit/>
          </a:bodyPr>
          <a:lstStyle/>
          <a:p>
            <a:pPr algn="l"/>
            <a:r>
              <a:rPr lang="en-US" altLang="zh-CN" sz="2400" dirty="0"/>
              <a:t>Output after make succeeds</a:t>
            </a:r>
            <a:endParaRPr sz="2400" dirty="0"/>
          </a:p>
        </p:txBody>
      </p:sp>
      <p:pic>
        <p:nvPicPr>
          <p:cNvPr id="4" name="图片 3">
            <a:extLst>
              <a:ext uri="{FF2B5EF4-FFF2-40B4-BE49-F238E27FC236}">
                <a16:creationId xmlns:a16="http://schemas.microsoft.com/office/drawing/2014/main" id="{C8CCAACF-1E10-BE23-DDC8-2E4747AAA138}"/>
              </a:ext>
            </a:extLst>
          </p:cNvPr>
          <p:cNvPicPr>
            <a:picLocks noChangeAspect="1"/>
          </p:cNvPicPr>
          <p:nvPr/>
        </p:nvPicPr>
        <p:blipFill>
          <a:blip r:embed="rId4"/>
          <a:stretch>
            <a:fillRect/>
          </a:stretch>
        </p:blipFill>
        <p:spPr>
          <a:xfrm>
            <a:off x="1009924" y="1486099"/>
            <a:ext cx="6658886" cy="3411990"/>
          </a:xfrm>
          <a:prstGeom prst="rect">
            <a:avLst/>
          </a:prstGeom>
        </p:spPr>
      </p:pic>
      <p:pic>
        <p:nvPicPr>
          <p:cNvPr id="5" name="图片 4">
            <a:extLst>
              <a:ext uri="{FF2B5EF4-FFF2-40B4-BE49-F238E27FC236}">
                <a16:creationId xmlns:a16="http://schemas.microsoft.com/office/drawing/2014/main" id="{2D4FA944-5DB5-5E02-C7F9-AD901E4AA9C4}"/>
              </a:ext>
            </a:extLst>
          </p:cNvPr>
          <p:cNvPicPr>
            <a:picLocks noChangeAspect="1"/>
          </p:cNvPicPr>
          <p:nvPr/>
        </p:nvPicPr>
        <p:blipFill>
          <a:blip r:embed="rId5"/>
          <a:stretch>
            <a:fillRect/>
          </a:stretch>
        </p:blipFill>
        <p:spPr>
          <a:xfrm>
            <a:off x="1119398" y="1136323"/>
            <a:ext cx="6905203" cy="3990301"/>
          </a:xfrm>
          <a:prstGeom prst="rect">
            <a:avLst/>
          </a:prstGeom>
        </p:spPr>
      </p:pic>
      <p:pic>
        <p:nvPicPr>
          <p:cNvPr id="6" name="图片 5">
            <a:extLst>
              <a:ext uri="{FF2B5EF4-FFF2-40B4-BE49-F238E27FC236}">
                <a16:creationId xmlns:a16="http://schemas.microsoft.com/office/drawing/2014/main" id="{49B7D48C-7593-B6AE-C382-DE6D85466B49}"/>
              </a:ext>
            </a:extLst>
          </p:cNvPr>
          <p:cNvPicPr>
            <a:picLocks noChangeAspect="1"/>
          </p:cNvPicPr>
          <p:nvPr/>
        </p:nvPicPr>
        <p:blipFill>
          <a:blip r:embed="rId6"/>
          <a:stretch>
            <a:fillRect/>
          </a:stretch>
        </p:blipFill>
        <p:spPr>
          <a:xfrm>
            <a:off x="769573" y="1646384"/>
            <a:ext cx="7518400" cy="2921000"/>
          </a:xfrm>
          <a:prstGeom prst="rect">
            <a:avLst/>
          </a:prstGeom>
        </p:spPr>
      </p:pic>
      <p:pic>
        <p:nvPicPr>
          <p:cNvPr id="22530" name="Picture 2" descr="马达加斯加企鹅">
            <a:extLst>
              <a:ext uri="{FF2B5EF4-FFF2-40B4-BE49-F238E27FC236}">
                <a16:creationId xmlns:a16="http://schemas.microsoft.com/office/drawing/2014/main" id="{6420C9D7-351D-2F52-3864-04848FE509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4673" y="3192094"/>
            <a:ext cx="3179033" cy="201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1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818" name="Google Shape;818;p72"/>
          <p:cNvSpPr txBox="1">
            <a:spLocks noGrp="1"/>
          </p:cNvSpPr>
          <p:nvPr>
            <p:ph type="subTitle" idx="1"/>
          </p:nvPr>
        </p:nvSpPr>
        <p:spPr>
          <a:xfrm>
            <a:off x="940922" y="1759437"/>
            <a:ext cx="3102757"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2096322</a:t>
            </a:r>
          </a:p>
          <a:p>
            <a:pPr marL="0" lvl="0" indent="0" algn="l" rtl="0">
              <a:spcBef>
                <a:spcPts val="0"/>
              </a:spcBef>
              <a:spcAft>
                <a:spcPts val="0"/>
              </a:spcAft>
              <a:buNone/>
            </a:pPr>
            <a:r>
              <a:rPr lang="en" sz="1800" dirty="0"/>
              <a:t>p.yang@student.fdu.edu</a:t>
            </a:r>
            <a:endParaRPr sz="1800" dirty="0"/>
          </a:p>
        </p:txBody>
      </p:sp>
      <p:sp>
        <p:nvSpPr>
          <p:cNvPr id="820" name="Google Shape;820;p72"/>
          <p:cNvSpPr txBox="1">
            <a:spLocks noGrp="1"/>
          </p:cNvSpPr>
          <p:nvPr>
            <p:ph type="subTitle" idx="3"/>
          </p:nvPr>
        </p:nvSpPr>
        <p:spPr>
          <a:xfrm>
            <a:off x="5663381" y="1759437"/>
            <a:ext cx="2841523" cy="6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2072293</a:t>
            </a:r>
          </a:p>
          <a:p>
            <a:pPr marL="0" lvl="0" indent="0" algn="l" rtl="0">
              <a:spcBef>
                <a:spcPts val="0"/>
              </a:spcBef>
              <a:spcAft>
                <a:spcPts val="0"/>
              </a:spcAft>
              <a:buNone/>
            </a:pPr>
            <a:r>
              <a:rPr lang="en" sz="1800" dirty="0"/>
              <a:t>h.lin@student.fdu.edu</a:t>
            </a:r>
            <a:endParaRPr sz="1800" dirty="0"/>
          </a:p>
        </p:txBody>
      </p:sp>
      <p:sp>
        <p:nvSpPr>
          <p:cNvPr id="821" name="Google Shape;821;p72"/>
          <p:cNvSpPr txBox="1">
            <a:spLocks noGrp="1"/>
          </p:cNvSpPr>
          <p:nvPr>
            <p:ph type="subTitle" idx="4"/>
          </p:nvPr>
        </p:nvSpPr>
        <p:spPr>
          <a:xfrm>
            <a:off x="940916" y="1388253"/>
            <a:ext cx="3569718" cy="4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Alexander </a:t>
            </a:r>
            <a:r>
              <a:rPr lang="en-US" dirty="0"/>
              <a:t>(Peixing Yang)</a:t>
            </a:r>
            <a:endParaRPr dirty="0"/>
          </a:p>
        </p:txBody>
      </p:sp>
      <p:sp>
        <p:nvSpPr>
          <p:cNvPr id="823" name="Google Shape;823;p72"/>
          <p:cNvSpPr txBox="1">
            <a:spLocks noGrp="1"/>
          </p:cNvSpPr>
          <p:nvPr>
            <p:ph type="subTitle" idx="6"/>
          </p:nvPr>
        </p:nvSpPr>
        <p:spPr>
          <a:xfrm>
            <a:off x="5663381" y="1388253"/>
            <a:ext cx="2175300" cy="4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Alan (Hui Lin)</a:t>
            </a:r>
            <a:endParaRPr dirty="0"/>
          </a:p>
        </p:txBody>
      </p:sp>
      <p:pic>
        <p:nvPicPr>
          <p:cNvPr id="2050" name="Picture 2" descr="马达加斯加企鹅">
            <a:extLst>
              <a:ext uri="{FF2B5EF4-FFF2-40B4-BE49-F238E27FC236}">
                <a16:creationId xmlns:a16="http://schemas.microsoft.com/office/drawing/2014/main" id="{13002FFB-52EF-0EDD-5DAE-7C6C9520B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212" y="2089437"/>
            <a:ext cx="3681575" cy="276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603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4"/>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71427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Verification</a:t>
            </a:r>
            <a:r>
              <a:rPr lang="zh-CN" altLang="en-US" sz="2000" b="1" dirty="0"/>
              <a:t> </a:t>
            </a:r>
            <a:r>
              <a:rPr lang="en-US" altLang="zh-CN" sz="2000" b="1" dirty="0"/>
              <a:t>–</a:t>
            </a:r>
            <a:r>
              <a:rPr lang="zh-CN" altLang="en-US" sz="2000" b="1" dirty="0"/>
              <a:t> </a:t>
            </a:r>
            <a:r>
              <a:rPr lang="en-US" altLang="zh-CN" sz="2000" b="1" dirty="0"/>
              <a:t>Test the basic functions of AA Linux.</a:t>
            </a:r>
            <a:endParaRPr lang="en" sz="2000" b="1" dirty="0"/>
          </a:p>
        </p:txBody>
      </p:sp>
      <p:sp>
        <p:nvSpPr>
          <p:cNvPr id="3" name="Google Shape;275;p43">
            <a:extLst>
              <a:ext uri="{FF2B5EF4-FFF2-40B4-BE49-F238E27FC236}">
                <a16:creationId xmlns:a16="http://schemas.microsoft.com/office/drawing/2014/main" id="{F0B0D78E-E9BD-B13C-0161-8FA4C9641F76}"/>
              </a:ext>
            </a:extLst>
          </p:cNvPr>
          <p:cNvSpPr txBox="1">
            <a:spLocks noGrp="1"/>
          </p:cNvSpPr>
          <p:nvPr>
            <p:ph type="title"/>
          </p:nvPr>
        </p:nvSpPr>
        <p:spPr>
          <a:xfrm>
            <a:off x="2403987" y="791610"/>
            <a:ext cx="4158226" cy="572700"/>
          </a:xfrm>
          <a:prstGeom prst="rect">
            <a:avLst/>
          </a:prstGeom>
        </p:spPr>
        <p:txBody>
          <a:bodyPr spcFirstLastPara="1" wrap="square" lIns="91425" tIns="91425" rIns="91425" bIns="91425" anchor="t" anchorCtr="0">
            <a:noAutofit/>
          </a:bodyPr>
          <a:lstStyle/>
          <a:p>
            <a:pPr algn="l"/>
            <a:r>
              <a:rPr lang="en" altLang="zh-CN" sz="2400" dirty="0"/>
              <a:t>Verify via the command line</a:t>
            </a:r>
            <a:r>
              <a:rPr lang="en-US" altLang="zh-CN" sz="2400" dirty="0"/>
              <a:t>.</a:t>
            </a:r>
            <a:endParaRPr sz="2400" dirty="0"/>
          </a:p>
        </p:txBody>
      </p:sp>
      <p:pic>
        <p:nvPicPr>
          <p:cNvPr id="8" name="图片 7">
            <a:extLst>
              <a:ext uri="{FF2B5EF4-FFF2-40B4-BE49-F238E27FC236}">
                <a16:creationId xmlns:a16="http://schemas.microsoft.com/office/drawing/2014/main" id="{0F480D1B-154E-E816-7FAE-8CCA254AB1E1}"/>
              </a:ext>
            </a:extLst>
          </p:cNvPr>
          <p:cNvPicPr>
            <a:picLocks noChangeAspect="1"/>
          </p:cNvPicPr>
          <p:nvPr/>
        </p:nvPicPr>
        <p:blipFill>
          <a:blip r:embed="rId3"/>
          <a:stretch>
            <a:fillRect/>
          </a:stretch>
        </p:blipFill>
        <p:spPr>
          <a:xfrm>
            <a:off x="1553087" y="1449009"/>
            <a:ext cx="5727700" cy="1257128"/>
          </a:xfrm>
          <a:prstGeom prst="rect">
            <a:avLst/>
          </a:prstGeom>
        </p:spPr>
      </p:pic>
      <p:pic>
        <p:nvPicPr>
          <p:cNvPr id="23556" name="Picture 4" descr="马达加斯加企鹅">
            <a:extLst>
              <a:ext uri="{FF2B5EF4-FFF2-40B4-BE49-F238E27FC236}">
                <a16:creationId xmlns:a16="http://schemas.microsoft.com/office/drawing/2014/main" id="{48E5CD47-3347-42F4-57DE-A61EFDC5D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74" y="1925090"/>
            <a:ext cx="4834521" cy="321841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173A3939-E345-AE6F-270F-602821E284A4}"/>
              </a:ext>
            </a:extLst>
          </p:cNvPr>
          <p:cNvPicPr>
            <a:picLocks noChangeAspect="1"/>
          </p:cNvPicPr>
          <p:nvPr/>
        </p:nvPicPr>
        <p:blipFill>
          <a:blip r:embed="rId5"/>
          <a:stretch>
            <a:fillRect/>
          </a:stretch>
        </p:blipFill>
        <p:spPr>
          <a:xfrm>
            <a:off x="1749937" y="2762435"/>
            <a:ext cx="1308100" cy="685800"/>
          </a:xfrm>
          <a:prstGeom prst="rect">
            <a:avLst/>
          </a:prstGeom>
        </p:spPr>
      </p:pic>
    </p:spTree>
    <p:extLst>
      <p:ext uri="{BB962C8B-B14F-4D97-AF65-F5344CB8AC3E}">
        <p14:creationId xmlns:p14="http://schemas.microsoft.com/office/powerpoint/2010/main" val="34244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4"/>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71427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CN" sz="2000" b="1" dirty="0"/>
              <a:t>Verification</a:t>
            </a:r>
            <a:r>
              <a:rPr lang="zh-CN" altLang="en-US" sz="2000" b="1" dirty="0"/>
              <a:t> </a:t>
            </a:r>
            <a:r>
              <a:rPr lang="en-US" altLang="zh-CN" sz="2000" b="1" dirty="0"/>
              <a:t>–</a:t>
            </a:r>
            <a:r>
              <a:rPr lang="zh-CN" altLang="en-US" sz="2000" b="1" dirty="0"/>
              <a:t> </a:t>
            </a:r>
            <a:r>
              <a:rPr lang="en-US" altLang="zh-CN" sz="2000" b="1" dirty="0"/>
              <a:t>Test the basic functions of AA Linux.</a:t>
            </a:r>
            <a:endParaRPr lang="en" altLang="zh-CN" sz="2000" b="1" dirty="0"/>
          </a:p>
        </p:txBody>
      </p:sp>
      <p:sp>
        <p:nvSpPr>
          <p:cNvPr id="3" name="Google Shape;275;p43">
            <a:extLst>
              <a:ext uri="{FF2B5EF4-FFF2-40B4-BE49-F238E27FC236}">
                <a16:creationId xmlns:a16="http://schemas.microsoft.com/office/drawing/2014/main" id="{F0B0D78E-E9BD-B13C-0161-8FA4C9641F76}"/>
              </a:ext>
            </a:extLst>
          </p:cNvPr>
          <p:cNvSpPr txBox="1">
            <a:spLocks noGrp="1"/>
          </p:cNvSpPr>
          <p:nvPr>
            <p:ph type="title"/>
          </p:nvPr>
        </p:nvSpPr>
        <p:spPr>
          <a:xfrm>
            <a:off x="1325307" y="749261"/>
            <a:ext cx="6493386" cy="572700"/>
          </a:xfrm>
          <a:prstGeom prst="rect">
            <a:avLst/>
          </a:prstGeom>
        </p:spPr>
        <p:txBody>
          <a:bodyPr spcFirstLastPara="1" wrap="square" lIns="91425" tIns="91425" rIns="91425" bIns="91425" anchor="t" anchorCtr="0">
            <a:noAutofit/>
          </a:bodyPr>
          <a:lstStyle/>
          <a:p>
            <a:pPr algn="l"/>
            <a:r>
              <a:rPr lang="en" altLang="zh-CN" sz="2400" dirty="0"/>
              <a:t>Verify by executing the script, and Job Done!</a:t>
            </a:r>
            <a:endParaRPr sz="2400" dirty="0"/>
          </a:p>
        </p:txBody>
      </p:sp>
      <p:pic>
        <p:nvPicPr>
          <p:cNvPr id="2" name="图片 1">
            <a:extLst>
              <a:ext uri="{FF2B5EF4-FFF2-40B4-BE49-F238E27FC236}">
                <a16:creationId xmlns:a16="http://schemas.microsoft.com/office/drawing/2014/main" id="{E02B28AC-3296-6911-F18C-0E3D04075430}"/>
              </a:ext>
            </a:extLst>
          </p:cNvPr>
          <p:cNvPicPr>
            <a:picLocks noChangeAspect="1"/>
          </p:cNvPicPr>
          <p:nvPr/>
        </p:nvPicPr>
        <p:blipFill>
          <a:blip r:embed="rId3"/>
          <a:stretch>
            <a:fillRect/>
          </a:stretch>
        </p:blipFill>
        <p:spPr>
          <a:xfrm>
            <a:off x="3181098" y="1449009"/>
            <a:ext cx="2471678" cy="3306201"/>
          </a:xfrm>
          <a:prstGeom prst="rect">
            <a:avLst/>
          </a:prstGeom>
        </p:spPr>
      </p:pic>
      <p:pic>
        <p:nvPicPr>
          <p:cNvPr id="24578" name="Picture 2" descr="马达加斯加企鹅">
            <a:extLst>
              <a:ext uri="{FF2B5EF4-FFF2-40B4-BE49-F238E27FC236}">
                <a16:creationId xmlns:a16="http://schemas.microsoft.com/office/drawing/2014/main" id="{16FFC1AA-FCF3-9C30-8109-2B892350B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437" y="1524000"/>
            <a:ext cx="44450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B0CA3F1-ECCE-9C36-A6BF-DCE6CB9A1B2B}"/>
              </a:ext>
            </a:extLst>
          </p:cNvPr>
          <p:cNvPicPr>
            <a:picLocks noChangeAspect="1"/>
          </p:cNvPicPr>
          <p:nvPr/>
        </p:nvPicPr>
        <p:blipFill>
          <a:blip r:embed="rId5"/>
          <a:stretch>
            <a:fillRect/>
          </a:stretch>
        </p:blipFill>
        <p:spPr>
          <a:xfrm>
            <a:off x="1184787" y="1364310"/>
            <a:ext cx="6464299" cy="3651511"/>
          </a:xfrm>
          <a:prstGeom prst="rect">
            <a:avLst/>
          </a:prstGeom>
        </p:spPr>
      </p:pic>
      <p:pic>
        <p:nvPicPr>
          <p:cNvPr id="25602" name="Picture 2" descr="马达加斯加企鹅">
            <a:extLst>
              <a:ext uri="{FF2B5EF4-FFF2-40B4-BE49-F238E27FC236}">
                <a16:creationId xmlns:a16="http://schemas.microsoft.com/office/drawing/2014/main" id="{A6E00E10-FA17-ED06-64B1-1348A9F338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3063" y="1700475"/>
            <a:ext cx="1261695" cy="318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65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4"/>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71427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t>Problems &amp; Solutions </a:t>
            </a:r>
            <a:endParaRPr lang="en" sz="2000" b="1" dirty="0"/>
          </a:p>
        </p:txBody>
      </p:sp>
      <p:sp>
        <p:nvSpPr>
          <p:cNvPr id="3" name="Google Shape;275;p43">
            <a:extLst>
              <a:ext uri="{FF2B5EF4-FFF2-40B4-BE49-F238E27FC236}">
                <a16:creationId xmlns:a16="http://schemas.microsoft.com/office/drawing/2014/main" id="{F0B0D78E-E9BD-B13C-0161-8FA4C9641F76}"/>
              </a:ext>
            </a:extLst>
          </p:cNvPr>
          <p:cNvSpPr txBox="1">
            <a:spLocks noGrp="1"/>
          </p:cNvSpPr>
          <p:nvPr>
            <p:ph type="title"/>
          </p:nvPr>
        </p:nvSpPr>
        <p:spPr>
          <a:xfrm>
            <a:off x="845574" y="774972"/>
            <a:ext cx="4746113" cy="572700"/>
          </a:xfrm>
          <a:prstGeom prst="rect">
            <a:avLst/>
          </a:prstGeom>
        </p:spPr>
        <p:txBody>
          <a:bodyPr spcFirstLastPara="1" wrap="square" lIns="91425" tIns="91425" rIns="91425" bIns="91425" anchor="t" anchorCtr="0">
            <a:noAutofit/>
          </a:bodyPr>
          <a:lstStyle/>
          <a:p>
            <a:pPr algn="l"/>
            <a:r>
              <a:rPr lang="en-US" altLang="zh-CN" sz="2400" dirty="0"/>
              <a:t>1.</a:t>
            </a:r>
            <a:r>
              <a:rPr lang="zh-CN" altLang="en-US" sz="2400" dirty="0"/>
              <a:t> </a:t>
            </a:r>
            <a:r>
              <a:rPr lang="en" altLang="zh-CN" sz="2400" dirty="0"/>
              <a:t>Insufficient virtual memory</a:t>
            </a:r>
            <a:endParaRPr sz="2400" dirty="0"/>
          </a:p>
        </p:txBody>
      </p:sp>
      <p:pic>
        <p:nvPicPr>
          <p:cNvPr id="5" name="图片 15" descr="Screen Shot 2024-11-05 at 17.15.50">
            <a:extLst>
              <a:ext uri="{FF2B5EF4-FFF2-40B4-BE49-F238E27FC236}">
                <a16:creationId xmlns:a16="http://schemas.microsoft.com/office/drawing/2014/main" id="{A64915F1-BF1B-000A-BD3C-D6AF39708B64}"/>
              </a:ext>
            </a:extLst>
          </p:cNvPr>
          <p:cNvPicPr>
            <a:picLocks noChangeAspect="1"/>
          </p:cNvPicPr>
          <p:nvPr>
            <p:custDataLst>
              <p:tags r:id="rId1"/>
            </p:custDataLst>
          </p:nvPr>
        </p:nvPicPr>
        <p:blipFill>
          <a:blip r:embed="rId4"/>
          <a:stretch>
            <a:fillRect/>
          </a:stretch>
        </p:blipFill>
        <p:spPr>
          <a:xfrm>
            <a:off x="439573" y="1347672"/>
            <a:ext cx="4595495" cy="3417702"/>
          </a:xfrm>
          <a:prstGeom prst="rect">
            <a:avLst/>
          </a:prstGeom>
        </p:spPr>
      </p:pic>
      <p:sp>
        <p:nvSpPr>
          <p:cNvPr id="7" name="文本框 6">
            <a:extLst>
              <a:ext uri="{FF2B5EF4-FFF2-40B4-BE49-F238E27FC236}">
                <a16:creationId xmlns:a16="http://schemas.microsoft.com/office/drawing/2014/main" id="{FFEB82C1-318E-D0F1-D305-66C849A0D754}"/>
              </a:ext>
            </a:extLst>
          </p:cNvPr>
          <p:cNvSpPr txBox="1"/>
          <p:nvPr/>
        </p:nvSpPr>
        <p:spPr>
          <a:xfrm>
            <a:off x="5278273" y="1471473"/>
            <a:ext cx="3550132" cy="3170099"/>
          </a:xfrm>
          <a:prstGeom prst="rect">
            <a:avLst/>
          </a:prstGeom>
          <a:noFill/>
        </p:spPr>
        <p:txBody>
          <a:bodyPr wrap="square">
            <a:spAutoFit/>
          </a:bodyPr>
          <a:lstStyle>
            <a:defPPr marR="0" lvl="0" algn="l" rtl="0">
              <a:lnSpc>
                <a:spcPct val="100000"/>
              </a:lnSpc>
              <a:spcBef>
                <a:spcPts val="0"/>
              </a:spcBef>
              <a:spcAft>
                <a:spcPts val="0"/>
              </a:spcAft>
            </a:defPPr>
            <a:lvl1pPr>
              <a:defRPr sz="2000"/>
            </a:lvl1pPr>
          </a:lstStyle>
          <a:p>
            <a:r>
              <a:rPr lang="en-US" altLang="zh-CN" dirty="0"/>
              <a:t>Sometimes, the “make” instruction failed to generate new Linux kernel mirror files due to the lack of the enough memory allocation to the virtual machine. And we can manually modify the memory space for the Ubuntu Linux which is running on the Parallel Desktop.</a:t>
            </a:r>
          </a:p>
        </p:txBody>
      </p:sp>
    </p:spTree>
    <p:extLst>
      <p:ext uri="{BB962C8B-B14F-4D97-AF65-F5344CB8AC3E}">
        <p14:creationId xmlns:p14="http://schemas.microsoft.com/office/powerpoint/2010/main" val="362424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4"/>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71427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t>Problems &amp; Solutions </a:t>
            </a:r>
            <a:endParaRPr lang="en" sz="2000" b="1" dirty="0"/>
          </a:p>
        </p:txBody>
      </p:sp>
      <p:sp>
        <p:nvSpPr>
          <p:cNvPr id="3" name="Google Shape;275;p43">
            <a:extLst>
              <a:ext uri="{FF2B5EF4-FFF2-40B4-BE49-F238E27FC236}">
                <a16:creationId xmlns:a16="http://schemas.microsoft.com/office/drawing/2014/main" id="{F0B0D78E-E9BD-B13C-0161-8FA4C9641F76}"/>
              </a:ext>
            </a:extLst>
          </p:cNvPr>
          <p:cNvSpPr txBox="1">
            <a:spLocks noGrp="1"/>
          </p:cNvSpPr>
          <p:nvPr>
            <p:ph type="title"/>
          </p:nvPr>
        </p:nvSpPr>
        <p:spPr>
          <a:xfrm>
            <a:off x="845574" y="774972"/>
            <a:ext cx="7003026" cy="572700"/>
          </a:xfrm>
          <a:prstGeom prst="rect">
            <a:avLst/>
          </a:prstGeom>
        </p:spPr>
        <p:txBody>
          <a:bodyPr spcFirstLastPara="1" wrap="square" lIns="91425" tIns="91425" rIns="91425" bIns="91425" anchor="t" anchorCtr="0">
            <a:noAutofit/>
          </a:bodyPr>
          <a:lstStyle/>
          <a:p>
            <a:pPr algn="l"/>
            <a:r>
              <a:rPr lang="en-US" altLang="zh-CN" sz="2400" dirty="0"/>
              <a:t>2.</a:t>
            </a:r>
            <a:r>
              <a:rPr lang="zh-CN" altLang="en-US" sz="2400" dirty="0"/>
              <a:t> </a:t>
            </a:r>
            <a:r>
              <a:rPr lang="en" altLang="zh-CN" sz="2400" dirty="0"/>
              <a:t>The modified configuration cannot take effect</a:t>
            </a:r>
            <a:endParaRPr sz="2400" dirty="0"/>
          </a:p>
        </p:txBody>
      </p:sp>
      <p:sp>
        <p:nvSpPr>
          <p:cNvPr id="7" name="文本框 6">
            <a:extLst>
              <a:ext uri="{FF2B5EF4-FFF2-40B4-BE49-F238E27FC236}">
                <a16:creationId xmlns:a16="http://schemas.microsoft.com/office/drawing/2014/main" id="{FFEB82C1-318E-D0F1-D305-66C849A0D754}"/>
              </a:ext>
            </a:extLst>
          </p:cNvPr>
          <p:cNvSpPr txBox="1"/>
          <p:nvPr/>
        </p:nvSpPr>
        <p:spPr>
          <a:xfrm>
            <a:off x="5278273" y="1471473"/>
            <a:ext cx="3550132" cy="2246769"/>
          </a:xfrm>
          <a:prstGeom prst="rect">
            <a:avLst/>
          </a:prstGeom>
          <a:noFill/>
        </p:spPr>
        <p:txBody>
          <a:bodyPr wrap="square">
            <a:spAutoFit/>
          </a:bodyPr>
          <a:lstStyle>
            <a:defPPr marR="0" lvl="0" algn="l" rtl="0">
              <a:lnSpc>
                <a:spcPct val="100000"/>
              </a:lnSpc>
              <a:spcBef>
                <a:spcPts val="0"/>
              </a:spcBef>
              <a:spcAft>
                <a:spcPts val="0"/>
              </a:spcAft>
            </a:defPPr>
            <a:lvl1pPr>
              <a:defRPr sz="2000"/>
            </a:lvl1pPr>
          </a:lstStyle>
          <a:p>
            <a:r>
              <a:rPr lang="en-US" altLang="zh-CN" dirty="0"/>
              <a:t>Solution: </a:t>
            </a:r>
          </a:p>
          <a:p>
            <a:pPr marL="457200" indent="-457200">
              <a:buAutoNum type="arabicPeriod"/>
            </a:pPr>
            <a:r>
              <a:rPr lang="en-US" altLang="zh-CN" dirty="0"/>
              <a:t>Find the hidden file </a:t>
            </a:r>
            <a:r>
              <a:rPr lang="zh-CN" altLang="en-US" dirty="0"/>
              <a:t>‘</a:t>
            </a:r>
            <a:r>
              <a:rPr lang="en-US" altLang="zh-CN" dirty="0"/>
              <a:t>.config</a:t>
            </a:r>
            <a:r>
              <a:rPr lang="zh-CN" altLang="en-US" dirty="0"/>
              <a:t>’</a:t>
            </a:r>
            <a:r>
              <a:rPr lang="en-US" altLang="zh-CN" dirty="0"/>
              <a:t> and update it synchronously. </a:t>
            </a:r>
          </a:p>
          <a:p>
            <a:pPr marL="457200" indent="-457200">
              <a:buAutoNum type="arabicPeriod"/>
            </a:pPr>
            <a:r>
              <a:rPr lang="en-US" altLang="zh-CN" dirty="0"/>
              <a:t>Clean up the old image file through </a:t>
            </a:r>
            <a:r>
              <a:rPr lang="zh-CN" altLang="en-US" dirty="0"/>
              <a:t>“</a:t>
            </a:r>
            <a:r>
              <a:rPr lang="en-US" altLang="zh-CN" dirty="0"/>
              <a:t>make clean</a:t>
            </a:r>
            <a:r>
              <a:rPr lang="zh-CN" altLang="en-US" dirty="0"/>
              <a:t>”</a:t>
            </a:r>
            <a:r>
              <a:rPr lang="en-US" altLang="zh-CN" dirty="0"/>
              <a:t> </a:t>
            </a:r>
          </a:p>
          <a:p>
            <a:pPr marL="457200" indent="-457200">
              <a:buAutoNum type="arabicPeriod"/>
            </a:pPr>
            <a:r>
              <a:rPr lang="en-US" altLang="zh-CN"/>
              <a:t>Re-execute </a:t>
            </a:r>
            <a:r>
              <a:rPr lang="zh-CN" altLang="en-US" dirty="0"/>
              <a:t>“</a:t>
            </a:r>
            <a:r>
              <a:rPr lang="en-US" altLang="zh-CN" dirty="0"/>
              <a:t>make</a:t>
            </a:r>
            <a:r>
              <a:rPr lang="zh-CN" altLang="en-US" dirty="0"/>
              <a:t>”</a:t>
            </a:r>
            <a:endParaRPr lang="en-US" altLang="zh-CN" dirty="0"/>
          </a:p>
        </p:txBody>
      </p:sp>
      <p:pic>
        <p:nvPicPr>
          <p:cNvPr id="2" name="图片 12" descr="Screen Shot 2024-11-05 at 16.30.34">
            <a:extLst>
              <a:ext uri="{FF2B5EF4-FFF2-40B4-BE49-F238E27FC236}">
                <a16:creationId xmlns:a16="http://schemas.microsoft.com/office/drawing/2014/main" id="{5CDE467C-05B0-9D21-A2CC-3B02ED74A29B}"/>
              </a:ext>
            </a:extLst>
          </p:cNvPr>
          <p:cNvPicPr>
            <a:picLocks noChangeAspect="1"/>
          </p:cNvPicPr>
          <p:nvPr>
            <p:custDataLst>
              <p:tags r:id="rId1"/>
            </p:custDataLst>
          </p:nvPr>
        </p:nvPicPr>
        <p:blipFill>
          <a:blip r:embed="rId4"/>
          <a:stretch>
            <a:fillRect/>
          </a:stretch>
        </p:blipFill>
        <p:spPr>
          <a:xfrm>
            <a:off x="439573" y="1347672"/>
            <a:ext cx="4733475" cy="3170099"/>
          </a:xfrm>
          <a:prstGeom prst="rect">
            <a:avLst/>
          </a:prstGeom>
        </p:spPr>
      </p:pic>
    </p:spTree>
    <p:extLst>
      <p:ext uri="{BB962C8B-B14F-4D97-AF65-F5344CB8AC3E}">
        <p14:creationId xmlns:p14="http://schemas.microsoft.com/office/powerpoint/2010/main" val="3008113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44"/>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71427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t>Problems &amp; Solutions </a:t>
            </a:r>
            <a:endParaRPr lang="en" sz="2000" b="1" dirty="0"/>
          </a:p>
        </p:txBody>
      </p:sp>
      <p:sp>
        <p:nvSpPr>
          <p:cNvPr id="3" name="Google Shape;275;p43">
            <a:extLst>
              <a:ext uri="{FF2B5EF4-FFF2-40B4-BE49-F238E27FC236}">
                <a16:creationId xmlns:a16="http://schemas.microsoft.com/office/drawing/2014/main" id="{F0B0D78E-E9BD-B13C-0161-8FA4C9641F76}"/>
              </a:ext>
            </a:extLst>
          </p:cNvPr>
          <p:cNvSpPr txBox="1">
            <a:spLocks noGrp="1"/>
          </p:cNvSpPr>
          <p:nvPr>
            <p:ph type="title"/>
          </p:nvPr>
        </p:nvSpPr>
        <p:spPr>
          <a:xfrm>
            <a:off x="845574" y="774972"/>
            <a:ext cx="8184126" cy="572700"/>
          </a:xfrm>
          <a:prstGeom prst="rect">
            <a:avLst/>
          </a:prstGeom>
        </p:spPr>
        <p:txBody>
          <a:bodyPr spcFirstLastPara="1" wrap="square" lIns="91425" tIns="91425" rIns="91425" bIns="91425" anchor="t" anchorCtr="0">
            <a:noAutofit/>
          </a:bodyPr>
          <a:lstStyle/>
          <a:p>
            <a:pPr algn="l"/>
            <a:r>
              <a:rPr lang="en-US" altLang="zh-CN" sz="2400" dirty="0"/>
              <a:t>3. It is hard to detect error messages when building Linux.</a:t>
            </a:r>
            <a:endParaRPr lang="en-US" sz="2400" dirty="0"/>
          </a:p>
        </p:txBody>
      </p:sp>
      <p:sp>
        <p:nvSpPr>
          <p:cNvPr id="4" name="文本框 3">
            <a:extLst>
              <a:ext uri="{FF2B5EF4-FFF2-40B4-BE49-F238E27FC236}">
                <a16:creationId xmlns:a16="http://schemas.microsoft.com/office/drawing/2014/main" id="{CF847B72-561F-0EBA-E5A8-ED6F2F9ADE07}"/>
              </a:ext>
            </a:extLst>
          </p:cNvPr>
          <p:cNvSpPr txBox="1"/>
          <p:nvPr/>
        </p:nvSpPr>
        <p:spPr>
          <a:xfrm>
            <a:off x="845574" y="2707268"/>
            <a:ext cx="7980926" cy="400110"/>
          </a:xfrm>
          <a:prstGeom prst="rect">
            <a:avLst/>
          </a:prstGeom>
          <a:noFill/>
        </p:spPr>
        <p:txBody>
          <a:bodyPr wrap="square">
            <a:spAutoFit/>
          </a:bodyPr>
          <a:lstStyle>
            <a:defPPr marR="0" lvl="0" algn="l" rtl="0">
              <a:lnSpc>
                <a:spcPct val="100000"/>
              </a:lnSpc>
              <a:spcBef>
                <a:spcPts val="0"/>
              </a:spcBef>
              <a:spcAft>
                <a:spcPts val="0"/>
              </a:spcAft>
            </a:defPPr>
            <a:lvl1pPr>
              <a:defRPr sz="2000"/>
            </a:lvl1pPr>
          </a:lstStyle>
          <a:p>
            <a:r>
              <a:rPr lang="en-US" altLang="zh-CN" dirty="0"/>
              <a:t>It is recommended to output the Log File for the further detection.</a:t>
            </a:r>
          </a:p>
        </p:txBody>
      </p:sp>
      <p:pic>
        <p:nvPicPr>
          <p:cNvPr id="6" name="图片 16" descr="Screen Shot 2024-11-05 at 17.35.48">
            <a:extLst>
              <a:ext uri="{FF2B5EF4-FFF2-40B4-BE49-F238E27FC236}">
                <a16:creationId xmlns:a16="http://schemas.microsoft.com/office/drawing/2014/main" id="{B883CD6A-C8A1-7296-3442-42EC1D2F4420}"/>
              </a:ext>
            </a:extLst>
          </p:cNvPr>
          <p:cNvPicPr>
            <a:picLocks noChangeAspect="1"/>
          </p:cNvPicPr>
          <p:nvPr>
            <p:custDataLst>
              <p:tags r:id="rId1"/>
            </p:custDataLst>
          </p:nvPr>
        </p:nvPicPr>
        <p:blipFill>
          <a:blip r:embed="rId5"/>
          <a:stretch>
            <a:fillRect/>
          </a:stretch>
        </p:blipFill>
        <p:spPr>
          <a:xfrm>
            <a:off x="439573" y="1288540"/>
            <a:ext cx="8184126" cy="1035050"/>
          </a:xfrm>
          <a:prstGeom prst="rect">
            <a:avLst/>
          </a:prstGeom>
        </p:spPr>
      </p:pic>
      <p:pic>
        <p:nvPicPr>
          <p:cNvPr id="8" name="图片 17" descr="Screen Shot 2024-11-05 at 18.06.34">
            <a:extLst>
              <a:ext uri="{FF2B5EF4-FFF2-40B4-BE49-F238E27FC236}">
                <a16:creationId xmlns:a16="http://schemas.microsoft.com/office/drawing/2014/main" id="{B40EC2BB-F17F-128C-EC94-A931CA5E2897}"/>
              </a:ext>
            </a:extLst>
          </p:cNvPr>
          <p:cNvPicPr>
            <a:picLocks noChangeAspect="1"/>
          </p:cNvPicPr>
          <p:nvPr>
            <p:custDataLst>
              <p:tags r:id="rId2"/>
            </p:custDataLst>
          </p:nvPr>
        </p:nvPicPr>
        <p:blipFill>
          <a:blip r:embed="rId6"/>
          <a:stretch>
            <a:fillRect/>
          </a:stretch>
        </p:blipFill>
        <p:spPr>
          <a:xfrm>
            <a:off x="439571" y="3202524"/>
            <a:ext cx="8184125" cy="326608"/>
          </a:xfrm>
          <a:prstGeom prst="rect">
            <a:avLst/>
          </a:prstGeom>
        </p:spPr>
      </p:pic>
    </p:spTree>
    <p:extLst>
      <p:ext uri="{BB962C8B-B14F-4D97-AF65-F5344CB8AC3E}">
        <p14:creationId xmlns:p14="http://schemas.microsoft.com/office/powerpoint/2010/main" val="632311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54"/>
          <p:cNvSpPr txBox="1">
            <a:spLocks noGrp="1"/>
          </p:cNvSpPr>
          <p:nvPr>
            <p:ph type="subTitle" idx="1"/>
          </p:nvPr>
        </p:nvSpPr>
        <p:spPr>
          <a:xfrm>
            <a:off x="2751487" y="3185959"/>
            <a:ext cx="5952927"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Gain a preliminary understanding of the Linux system building process and master system customization skills, laying the foundation for subsequent research and practice in the field of system programming.</a:t>
            </a:r>
            <a:endParaRPr sz="1600" dirty="0"/>
          </a:p>
        </p:txBody>
      </p:sp>
      <p:sp>
        <p:nvSpPr>
          <p:cNvPr id="490" name="Google Shape;490;p54"/>
          <p:cNvSpPr txBox="1">
            <a:spLocks noGrp="1"/>
          </p:cNvSpPr>
          <p:nvPr>
            <p:ph type="subTitle" idx="2"/>
          </p:nvPr>
        </p:nvSpPr>
        <p:spPr>
          <a:xfrm>
            <a:off x="2751499" y="1346174"/>
            <a:ext cx="5952927" cy="8854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Used the Buildroot tool to configure and generate a simple Linux system according to specific requirements to meet the requirements of basic operating system application scenarios.</a:t>
            </a:r>
            <a:endParaRPr sz="1600" dirty="0"/>
          </a:p>
        </p:txBody>
      </p:sp>
      <p:sp>
        <p:nvSpPr>
          <p:cNvPr id="491" name="Google Shape;491;p54"/>
          <p:cNvSpPr txBox="1">
            <a:spLocks noGrp="1"/>
          </p:cNvSpPr>
          <p:nvPr>
            <p:ph type="subTitle" idx="3"/>
          </p:nvPr>
        </p:nvSpPr>
        <p:spPr>
          <a:xfrm>
            <a:off x="2751501" y="854369"/>
            <a:ext cx="5216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Completed course objectives</a:t>
            </a:r>
            <a:endParaRPr dirty="0"/>
          </a:p>
        </p:txBody>
      </p:sp>
      <p:sp>
        <p:nvSpPr>
          <p:cNvPr id="492" name="Google Shape;492;p54"/>
          <p:cNvSpPr txBox="1">
            <a:spLocks noGrp="1"/>
          </p:cNvSpPr>
          <p:nvPr>
            <p:ph type="subTitle" idx="4"/>
          </p:nvPr>
        </p:nvSpPr>
        <p:spPr>
          <a:xfrm>
            <a:off x="2751502" y="2695501"/>
            <a:ext cx="5216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Gains in practice</a:t>
            </a:r>
            <a:endParaRPr dirty="0"/>
          </a:p>
        </p:txBody>
      </p:sp>
      <p:sp>
        <p:nvSpPr>
          <p:cNvPr id="2" name="Google Shape;296;p44">
            <a:extLst>
              <a:ext uri="{FF2B5EF4-FFF2-40B4-BE49-F238E27FC236}">
                <a16:creationId xmlns:a16="http://schemas.microsoft.com/office/drawing/2014/main" id="{FBB3347D-1FA3-00B9-F969-719554C4176B}"/>
              </a:ext>
            </a:extLst>
          </p:cNvPr>
          <p:cNvSpPr/>
          <p:nvPr/>
        </p:nvSpPr>
        <p:spPr>
          <a:xfrm rot="16200000">
            <a:off x="418773" y="266213"/>
            <a:ext cx="447601" cy="406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2;p43">
            <a:extLst>
              <a:ext uri="{FF2B5EF4-FFF2-40B4-BE49-F238E27FC236}">
                <a16:creationId xmlns:a16="http://schemas.microsoft.com/office/drawing/2014/main" id="{419B96E7-A4D3-F3B6-D272-B6D01CC14FEB}"/>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4</a:t>
            </a:r>
            <a:endParaRPr lang="en" sz="2000" b="1" dirty="0"/>
          </a:p>
        </p:txBody>
      </p:sp>
      <p:sp>
        <p:nvSpPr>
          <p:cNvPr id="4" name="Google Shape;284;p43">
            <a:extLst>
              <a:ext uri="{FF2B5EF4-FFF2-40B4-BE49-F238E27FC236}">
                <a16:creationId xmlns:a16="http://schemas.microsoft.com/office/drawing/2014/main" id="{DA60FBF7-C49D-C2C4-23B3-6B6F007C347E}"/>
              </a:ext>
            </a:extLst>
          </p:cNvPr>
          <p:cNvSpPr txBox="1">
            <a:spLocks/>
          </p:cNvSpPr>
          <p:nvPr/>
        </p:nvSpPr>
        <p:spPr>
          <a:xfrm>
            <a:off x="845574" y="259310"/>
            <a:ext cx="7142726"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t>Conclusion</a:t>
            </a:r>
            <a:endParaRPr lang="en" sz="2000" b="1" dirty="0"/>
          </a:p>
        </p:txBody>
      </p:sp>
      <p:pic>
        <p:nvPicPr>
          <p:cNvPr id="29700" name="Picture 4" descr="马达加斯加企鹅">
            <a:extLst>
              <a:ext uri="{FF2B5EF4-FFF2-40B4-BE49-F238E27FC236}">
                <a16:creationId xmlns:a16="http://schemas.microsoft.com/office/drawing/2014/main" id="{B68C66D7-9185-16A3-2D7B-68C002820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14" y="554074"/>
            <a:ext cx="1937965" cy="403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742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5"/>
          <p:cNvSpPr txBox="1">
            <a:spLocks noGrp="1"/>
          </p:cNvSpPr>
          <p:nvPr>
            <p:ph type="title"/>
          </p:nvPr>
        </p:nvSpPr>
        <p:spPr>
          <a:xfrm>
            <a:off x="4572000" y="782692"/>
            <a:ext cx="3197634" cy="90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Thank you!</a:t>
            </a:r>
            <a:endParaRPr sz="4400" dirty="0"/>
          </a:p>
        </p:txBody>
      </p:sp>
      <p:sp>
        <p:nvSpPr>
          <p:cNvPr id="859" name="Google Shape;859;p75"/>
          <p:cNvSpPr txBox="1">
            <a:spLocks noGrp="1"/>
          </p:cNvSpPr>
          <p:nvPr>
            <p:ph type="subTitle" idx="1"/>
          </p:nvPr>
        </p:nvSpPr>
        <p:spPr>
          <a:xfrm>
            <a:off x="3979030" y="1618722"/>
            <a:ext cx="4448100" cy="956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latin typeface="Gothic A1"/>
                <a:ea typeface="Gothic A1"/>
                <a:cs typeface="Gothic A1"/>
                <a:sym typeface="Gothic A1"/>
              </a:rPr>
              <a:t>Do you have any questions?</a:t>
            </a:r>
            <a:endParaRPr sz="1600" b="1" dirty="0">
              <a:latin typeface="Gothic A1"/>
              <a:ea typeface="Gothic A1"/>
              <a:cs typeface="Gothic A1"/>
              <a:sym typeface="Gothic A1"/>
            </a:endParaRPr>
          </a:p>
          <a:p>
            <a:pPr marL="0" lvl="0" indent="0" algn="ctr" rtl="0">
              <a:spcBef>
                <a:spcPts val="0"/>
              </a:spcBef>
              <a:spcAft>
                <a:spcPts val="0"/>
              </a:spcAft>
              <a:buNone/>
            </a:pPr>
            <a:r>
              <a:rPr lang="en" sz="1600" b="1" dirty="0">
                <a:latin typeface="Gothic A1"/>
                <a:ea typeface="Gothic A1"/>
                <a:cs typeface="Gothic A1"/>
              </a:rPr>
              <a:t>Please get in touch with us. </a:t>
            </a:r>
          </a:p>
          <a:p>
            <a:pPr marL="0" lvl="0" indent="0" algn="ctr" rtl="0">
              <a:spcBef>
                <a:spcPts val="0"/>
              </a:spcBef>
              <a:spcAft>
                <a:spcPts val="0"/>
              </a:spcAft>
              <a:buNone/>
            </a:pPr>
            <a:r>
              <a:rPr lang="en" sz="1600" b="1" dirty="0">
                <a:latin typeface="Gothic A1"/>
                <a:ea typeface="Gothic A1"/>
                <a:cs typeface="Gothic A1"/>
              </a:rPr>
              <a:t>Thanks a lot！</a:t>
            </a:r>
          </a:p>
        </p:txBody>
      </p:sp>
      <p:sp>
        <p:nvSpPr>
          <p:cNvPr id="860" name="Google Shape;860;p75"/>
          <p:cNvSpPr txBox="1"/>
          <p:nvPr/>
        </p:nvSpPr>
        <p:spPr>
          <a:xfrm>
            <a:off x="3449761" y="4535398"/>
            <a:ext cx="5240594" cy="260400"/>
          </a:xfrm>
          <a:prstGeom prst="rect">
            <a:avLst/>
          </a:prstGeom>
          <a:noFill/>
          <a:ln>
            <a:noFill/>
          </a:ln>
        </p:spPr>
        <p:txBody>
          <a:bodyPr spcFirstLastPara="1" wrap="square" lIns="91425" tIns="91425" rIns="91425" bIns="91425" anchor="t" anchorCtr="0">
            <a:noAutofit/>
          </a:bodyPr>
          <a:lstStyle/>
          <a:p>
            <a:r>
              <a:rPr lang="en" altLang="zh-CN" sz="1200" dirty="0">
                <a:solidFill>
                  <a:srgbClr val="657F9E"/>
                </a:solidFill>
                <a:latin typeface="IBM Plex Sans Medium"/>
                <a:ea typeface="IBM Plex Sans Medium"/>
                <a:cs typeface="IBM Plex Sans Medium"/>
                <a:sym typeface="IBM Plex Sans Medium"/>
              </a:rPr>
              <a:t>Copyright ©2024 CSCI-7645 V3 SP Group 5 Project  All Rights Reserved.</a:t>
            </a:r>
          </a:p>
        </p:txBody>
      </p:sp>
      <p:grpSp>
        <p:nvGrpSpPr>
          <p:cNvPr id="861" name="Google Shape;861;p75"/>
          <p:cNvGrpSpPr/>
          <p:nvPr/>
        </p:nvGrpSpPr>
        <p:grpSpPr>
          <a:xfrm>
            <a:off x="282650" y="1083048"/>
            <a:ext cx="2720400" cy="3819218"/>
            <a:chOff x="282650" y="1083048"/>
            <a:chExt cx="2720400" cy="3819218"/>
          </a:xfrm>
        </p:grpSpPr>
        <p:sp>
          <p:nvSpPr>
            <p:cNvPr id="862" name="Google Shape;862;p75"/>
            <p:cNvSpPr/>
            <p:nvPr/>
          </p:nvSpPr>
          <p:spPr>
            <a:xfrm>
              <a:off x="1536950" y="1381202"/>
              <a:ext cx="1466100" cy="2076900"/>
            </a:xfrm>
            <a:prstGeom prst="round2DiagRect">
              <a:avLst>
                <a:gd name="adj1" fmla="val 50000"/>
                <a:gd name="adj2" fmla="val 0"/>
              </a:avLst>
            </a:prstGeom>
            <a:solidFill>
              <a:srgbClr val="92A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5"/>
            <p:cNvSpPr/>
            <p:nvPr/>
          </p:nvSpPr>
          <p:spPr>
            <a:xfrm rot="5400000">
              <a:off x="1059650" y="2958866"/>
              <a:ext cx="1166400" cy="27204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5"/>
            <p:cNvSpPr/>
            <p:nvPr/>
          </p:nvSpPr>
          <p:spPr>
            <a:xfrm>
              <a:off x="282650" y="1083048"/>
              <a:ext cx="1466100" cy="5478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75"/>
          <p:cNvSpPr/>
          <p:nvPr/>
        </p:nvSpPr>
        <p:spPr>
          <a:xfrm rot="-5400000">
            <a:off x="4576392" y="2646600"/>
            <a:ext cx="829500" cy="7935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5"/>
          <p:cNvSpPr/>
          <p:nvPr/>
        </p:nvSpPr>
        <p:spPr>
          <a:xfrm rot="-5400000">
            <a:off x="5553705" y="2646600"/>
            <a:ext cx="829500" cy="7935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5"/>
          <p:cNvSpPr/>
          <p:nvPr/>
        </p:nvSpPr>
        <p:spPr>
          <a:xfrm rot="-5400000">
            <a:off x="6530992" y="2646600"/>
            <a:ext cx="829500" cy="7935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5"/>
          <p:cNvSpPr/>
          <p:nvPr/>
        </p:nvSpPr>
        <p:spPr>
          <a:xfrm rot="-5400000">
            <a:off x="7508292" y="2646600"/>
            <a:ext cx="829500" cy="7935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5"/>
          <p:cNvSpPr/>
          <p:nvPr/>
        </p:nvSpPr>
        <p:spPr>
          <a:xfrm>
            <a:off x="4749165" y="2789413"/>
            <a:ext cx="483976" cy="48451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5"/>
          <p:cNvGrpSpPr/>
          <p:nvPr/>
        </p:nvGrpSpPr>
        <p:grpSpPr>
          <a:xfrm>
            <a:off x="5726193" y="2801370"/>
            <a:ext cx="484513" cy="483978"/>
            <a:chOff x="3303268" y="3817349"/>
            <a:chExt cx="346056" cy="345674"/>
          </a:xfrm>
        </p:grpSpPr>
        <p:sp>
          <p:nvSpPr>
            <p:cNvPr id="871" name="Google Shape;871;p7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75"/>
          <p:cNvGrpSpPr/>
          <p:nvPr/>
        </p:nvGrpSpPr>
        <p:grpSpPr>
          <a:xfrm>
            <a:off x="6703489" y="2789683"/>
            <a:ext cx="484513" cy="483978"/>
            <a:chOff x="3752358" y="3817349"/>
            <a:chExt cx="346056" cy="345674"/>
          </a:xfrm>
        </p:grpSpPr>
        <p:sp>
          <p:nvSpPr>
            <p:cNvPr id="876" name="Google Shape;876;p7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75"/>
          <p:cNvGrpSpPr/>
          <p:nvPr/>
        </p:nvGrpSpPr>
        <p:grpSpPr>
          <a:xfrm>
            <a:off x="7680809" y="2801370"/>
            <a:ext cx="484468" cy="483978"/>
            <a:chOff x="4201447" y="3817349"/>
            <a:chExt cx="346024" cy="345674"/>
          </a:xfrm>
        </p:grpSpPr>
        <p:sp>
          <p:nvSpPr>
            <p:cNvPr id="881" name="Google Shape;881;p7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58;p75">
            <a:extLst>
              <a:ext uri="{FF2B5EF4-FFF2-40B4-BE49-F238E27FC236}">
                <a16:creationId xmlns:a16="http://schemas.microsoft.com/office/drawing/2014/main" id="{F6F44A83-7488-B5C4-81E6-8044A7514485}"/>
              </a:ext>
            </a:extLst>
          </p:cNvPr>
          <p:cNvSpPr txBox="1">
            <a:spLocks/>
          </p:cNvSpPr>
          <p:nvPr/>
        </p:nvSpPr>
        <p:spPr>
          <a:xfrm>
            <a:off x="1536950" y="477902"/>
            <a:ext cx="2841523" cy="90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Alata"/>
              <a:buNone/>
              <a:defRPr sz="60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9pPr>
          </a:lstStyle>
          <a:p>
            <a:r>
              <a:rPr lang="en" sz="6600" dirty="0"/>
              <a:t>Q &amp; A</a:t>
            </a:r>
          </a:p>
        </p:txBody>
      </p:sp>
      <p:sp>
        <p:nvSpPr>
          <p:cNvPr id="4" name="文本框 3">
            <a:extLst>
              <a:ext uri="{FF2B5EF4-FFF2-40B4-BE49-F238E27FC236}">
                <a16:creationId xmlns:a16="http://schemas.microsoft.com/office/drawing/2014/main" id="{14310D56-0108-BFFF-2AE0-6C5C5CD1F64B}"/>
              </a:ext>
            </a:extLst>
          </p:cNvPr>
          <p:cNvSpPr txBox="1"/>
          <p:nvPr/>
        </p:nvSpPr>
        <p:spPr>
          <a:xfrm>
            <a:off x="4153915" y="4249499"/>
            <a:ext cx="4572000" cy="307777"/>
          </a:xfrm>
          <a:prstGeom prst="rect">
            <a:avLst/>
          </a:prstGeom>
          <a:noFill/>
        </p:spPr>
        <p:txBody>
          <a:bodyPr wrap="square">
            <a:spAutoFit/>
          </a:bodyPr>
          <a:lstStyle/>
          <a:p>
            <a:r>
              <a:rPr lang="en" altLang="zh-CN" sz="1400" dirty="0">
                <a:solidFill>
                  <a:srgbClr val="002060"/>
                </a:solidFill>
                <a:latin typeface="IBM Plex Sans Medium"/>
                <a:ea typeface="IBM Plex Sans Medium"/>
                <a:cs typeface="IBM Plex Sans Medium"/>
                <a:sym typeface="IBM Plex Sans Medium"/>
              </a:rPr>
              <a:t>Technical support</a:t>
            </a:r>
            <a:r>
              <a:rPr lang="zh-CN" altLang="en-US" sz="1400" dirty="0">
                <a:solidFill>
                  <a:srgbClr val="002060"/>
                </a:solidFill>
                <a:latin typeface="IBM Plex Sans Medium"/>
                <a:ea typeface="IBM Plex Sans Medium"/>
                <a:cs typeface="IBM Plex Sans Medium"/>
                <a:sym typeface="IBM Plex Sans Medium"/>
              </a:rPr>
              <a:t>：</a:t>
            </a:r>
            <a:r>
              <a:rPr lang="en-US" altLang="zh-CN" dirty="0">
                <a:solidFill>
                  <a:srgbClr val="002060"/>
                </a:solidFill>
                <a:latin typeface="IBM Plex Sans Medium"/>
                <a:ea typeface="IBM Plex Sans Medium"/>
                <a:cs typeface="IBM Plex Sans Medium"/>
                <a:sym typeface="IBM Plex Sans Medium"/>
              </a:rPr>
              <a:t>h.lin</a:t>
            </a:r>
            <a:r>
              <a:rPr lang="en-US" altLang="zh-CN" sz="1400" dirty="0">
                <a:solidFill>
                  <a:srgbClr val="002060"/>
                </a:solidFill>
                <a:latin typeface="IBM Plex Sans Medium"/>
                <a:ea typeface="IBM Plex Sans Medium"/>
                <a:cs typeface="IBM Plex Sans Medium"/>
                <a:sym typeface="IBM Plex Sans Medium"/>
              </a:rPr>
              <a:t>@student.fdu.edu</a:t>
            </a:r>
            <a:endParaRPr lang="en" altLang="zh-CN" sz="1400" dirty="0">
              <a:solidFill>
                <a:srgbClr val="002060"/>
              </a:solidFill>
              <a:latin typeface="IBM Plex Sans Medium"/>
              <a:ea typeface="IBM Plex Sans Medium"/>
              <a:cs typeface="IBM Plex Sans Medium"/>
              <a:sym typeface="IBM Plex Sans Medium"/>
            </a:endParaRPr>
          </a:p>
        </p:txBody>
      </p:sp>
      <p:pic>
        <p:nvPicPr>
          <p:cNvPr id="5" name="图片 4">
            <a:extLst>
              <a:ext uri="{FF2B5EF4-FFF2-40B4-BE49-F238E27FC236}">
                <a16:creationId xmlns:a16="http://schemas.microsoft.com/office/drawing/2014/main" id="{92A13269-3EA0-6BF3-DFDB-B045793E8ACB}"/>
              </a:ext>
            </a:extLst>
          </p:cNvPr>
          <p:cNvPicPr>
            <a:picLocks noChangeAspect="1"/>
          </p:cNvPicPr>
          <p:nvPr/>
        </p:nvPicPr>
        <p:blipFill>
          <a:blip r:embed="rId3"/>
          <a:stretch>
            <a:fillRect/>
          </a:stretch>
        </p:blipFill>
        <p:spPr>
          <a:xfrm>
            <a:off x="3577487" y="3839663"/>
            <a:ext cx="4996242" cy="431714"/>
          </a:xfrm>
          <a:prstGeom prst="rect">
            <a:avLst/>
          </a:prstGeom>
        </p:spPr>
      </p:pic>
      <p:pic>
        <p:nvPicPr>
          <p:cNvPr id="4100" name="Picture 4" descr="马达加斯加企鹅">
            <a:extLst>
              <a:ext uri="{FF2B5EF4-FFF2-40B4-BE49-F238E27FC236}">
                <a16:creationId xmlns:a16="http://schemas.microsoft.com/office/drawing/2014/main" id="{6ADC0E61-AC16-3433-EC31-603586DB0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145" y="1254817"/>
            <a:ext cx="3007349" cy="3394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102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43"/>
          <p:cNvSpPr/>
          <p:nvPr/>
        </p:nvSpPr>
        <p:spPr>
          <a:xfrm rot="-5400000">
            <a:off x="1519602" y="1718422"/>
            <a:ext cx="1154400" cy="5478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3"/>
          <p:cNvSpPr/>
          <p:nvPr/>
        </p:nvSpPr>
        <p:spPr>
          <a:xfrm rot="-5400000">
            <a:off x="4739632" y="3436122"/>
            <a:ext cx="1154400" cy="5478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3"/>
          <p:cNvSpPr/>
          <p:nvPr/>
        </p:nvSpPr>
        <p:spPr>
          <a:xfrm rot="-5400000">
            <a:off x="1519602" y="3436122"/>
            <a:ext cx="1154400" cy="5478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3"/>
          <p:cNvSpPr/>
          <p:nvPr/>
        </p:nvSpPr>
        <p:spPr>
          <a:xfrm rot="-5400000">
            <a:off x="4739632" y="1718422"/>
            <a:ext cx="1154400" cy="5478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3"/>
          <p:cNvSpPr txBox="1">
            <a:spLocks noGrp="1"/>
          </p:cNvSpPr>
          <p:nvPr>
            <p:ph type="title"/>
          </p:nvPr>
        </p:nvSpPr>
        <p:spPr>
          <a:xfrm>
            <a:off x="720000" y="445025"/>
            <a:ext cx="709664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Wonderful Linux journey</a:t>
            </a:r>
            <a:endParaRPr dirty="0"/>
          </a:p>
        </p:txBody>
      </p:sp>
      <p:sp>
        <p:nvSpPr>
          <p:cNvPr id="276" name="Google Shape;276;p43"/>
          <p:cNvSpPr txBox="1">
            <a:spLocks noGrp="1"/>
          </p:cNvSpPr>
          <p:nvPr>
            <p:ph type="subTitle" idx="3"/>
          </p:nvPr>
        </p:nvSpPr>
        <p:spPr>
          <a:xfrm>
            <a:off x="2464122" y="3507118"/>
            <a:ext cx="2662500" cy="78010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Menuconfig</a:t>
            </a:r>
          </a:p>
          <a:p>
            <a:pPr marL="285750" lvl="0" indent="-285750" algn="l" rtl="0">
              <a:spcBef>
                <a:spcPts val="0"/>
              </a:spcBef>
              <a:spcAft>
                <a:spcPts val="0"/>
              </a:spcAft>
              <a:buFont typeface="Arial" panose="020B0604020202020204" pitchFamily="34" charset="0"/>
              <a:buChar char="•"/>
            </a:pPr>
            <a:r>
              <a:rPr lang="en" dirty="0"/>
              <a:t>Compile and build</a:t>
            </a:r>
            <a:endParaRPr dirty="0"/>
          </a:p>
        </p:txBody>
      </p:sp>
      <p:sp>
        <p:nvSpPr>
          <p:cNvPr id="277" name="Google Shape;277;p43"/>
          <p:cNvSpPr txBox="1">
            <a:spLocks noGrp="1"/>
          </p:cNvSpPr>
          <p:nvPr>
            <p:ph type="subTitle" idx="1"/>
          </p:nvPr>
        </p:nvSpPr>
        <p:spPr>
          <a:xfrm>
            <a:off x="2464122" y="1752765"/>
            <a:ext cx="2662500" cy="84845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Project Background</a:t>
            </a:r>
          </a:p>
          <a:p>
            <a:pPr marL="285750" lvl="0" indent="-285750" algn="l" rtl="0">
              <a:spcBef>
                <a:spcPts val="0"/>
              </a:spcBef>
              <a:spcAft>
                <a:spcPts val="0"/>
              </a:spcAft>
              <a:buFont typeface="Arial" panose="020B0604020202020204" pitchFamily="34" charset="0"/>
              <a:buChar char="•"/>
            </a:pPr>
            <a:r>
              <a:rPr lang="en" dirty="0"/>
              <a:t>What is Buildroot ?</a:t>
            </a:r>
            <a:endParaRPr dirty="0"/>
          </a:p>
        </p:txBody>
      </p:sp>
      <p:sp>
        <p:nvSpPr>
          <p:cNvPr id="278" name="Google Shape;278;p43"/>
          <p:cNvSpPr txBox="1">
            <a:spLocks noGrp="1"/>
          </p:cNvSpPr>
          <p:nvPr>
            <p:ph type="subTitle" idx="2"/>
          </p:nvPr>
        </p:nvSpPr>
        <p:spPr>
          <a:xfrm>
            <a:off x="5777632" y="1721064"/>
            <a:ext cx="2662500" cy="84845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Virtual machine </a:t>
            </a:r>
          </a:p>
          <a:p>
            <a:pPr marL="285750" lvl="0" indent="-285750" algn="l" rtl="0">
              <a:spcBef>
                <a:spcPts val="0"/>
              </a:spcBef>
              <a:spcAft>
                <a:spcPts val="0"/>
              </a:spcAft>
              <a:buFont typeface="Arial" panose="020B0604020202020204" pitchFamily="34" charset="0"/>
              <a:buChar char="•"/>
            </a:pPr>
            <a:r>
              <a:rPr lang="en" dirty="0"/>
              <a:t>Operating system </a:t>
            </a:r>
          </a:p>
          <a:p>
            <a:pPr marL="285750" lvl="0" indent="-285750" algn="l" rtl="0">
              <a:spcBef>
                <a:spcPts val="0"/>
              </a:spcBef>
              <a:spcAft>
                <a:spcPts val="0"/>
              </a:spcAft>
              <a:buFont typeface="Arial" panose="020B0604020202020204" pitchFamily="34" charset="0"/>
              <a:buChar char="•"/>
            </a:pPr>
            <a:r>
              <a:rPr lang="en" dirty="0"/>
              <a:t>Software tools</a:t>
            </a:r>
            <a:endParaRPr dirty="0"/>
          </a:p>
        </p:txBody>
      </p:sp>
      <p:sp>
        <p:nvSpPr>
          <p:cNvPr id="279" name="Google Shape;279;p43"/>
          <p:cNvSpPr txBox="1">
            <a:spLocks noGrp="1"/>
          </p:cNvSpPr>
          <p:nvPr>
            <p:ph type="subTitle" idx="4"/>
          </p:nvPr>
        </p:nvSpPr>
        <p:spPr>
          <a:xfrm>
            <a:off x="5777632" y="3507118"/>
            <a:ext cx="2662500" cy="7801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Verification</a:t>
            </a:r>
          </a:p>
          <a:p>
            <a:pPr marL="285750" lvl="0" indent="-285750" algn="l" rtl="0">
              <a:spcBef>
                <a:spcPts val="0"/>
              </a:spcBef>
              <a:spcAft>
                <a:spcPts val="0"/>
              </a:spcAft>
              <a:buFont typeface="Arial" panose="020B0604020202020204" pitchFamily="34" charset="0"/>
              <a:buChar char="•"/>
            </a:pPr>
            <a:r>
              <a:rPr lang="en" dirty="0"/>
              <a:t>Problems &amp; Solutions</a:t>
            </a:r>
          </a:p>
          <a:p>
            <a:pPr marL="285750" lvl="0" indent="-285750" algn="l" rtl="0">
              <a:spcBef>
                <a:spcPts val="0"/>
              </a:spcBef>
              <a:spcAft>
                <a:spcPts val="0"/>
              </a:spcAft>
              <a:buFont typeface="Arial" panose="020B0604020202020204" pitchFamily="34" charset="0"/>
              <a:buChar char="•"/>
            </a:pPr>
            <a:r>
              <a:rPr lang="en" dirty="0"/>
              <a:t>Conclusion</a:t>
            </a:r>
            <a:endParaRPr dirty="0"/>
          </a:p>
        </p:txBody>
      </p:sp>
      <p:sp>
        <p:nvSpPr>
          <p:cNvPr id="280" name="Google Shape;280;p43"/>
          <p:cNvSpPr txBox="1">
            <a:spLocks noGrp="1"/>
          </p:cNvSpPr>
          <p:nvPr>
            <p:ph type="title" idx="5"/>
          </p:nvPr>
        </p:nvSpPr>
        <p:spPr>
          <a:xfrm>
            <a:off x="1729452" y="162044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1" name="Google Shape;281;p43"/>
          <p:cNvSpPr txBox="1">
            <a:spLocks noGrp="1"/>
          </p:cNvSpPr>
          <p:nvPr>
            <p:ph type="title" idx="6"/>
          </p:nvPr>
        </p:nvSpPr>
        <p:spPr>
          <a:xfrm>
            <a:off x="1729452" y="335803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2" name="Google Shape;282;p43"/>
          <p:cNvSpPr txBox="1">
            <a:spLocks noGrp="1"/>
          </p:cNvSpPr>
          <p:nvPr>
            <p:ph type="title" idx="7"/>
          </p:nvPr>
        </p:nvSpPr>
        <p:spPr>
          <a:xfrm>
            <a:off x="4949482" y="162043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83" name="Google Shape;283;p43"/>
          <p:cNvSpPr txBox="1">
            <a:spLocks noGrp="1"/>
          </p:cNvSpPr>
          <p:nvPr>
            <p:ph type="title" idx="8"/>
          </p:nvPr>
        </p:nvSpPr>
        <p:spPr>
          <a:xfrm>
            <a:off x="4949482" y="335997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4" name="Google Shape;284;p43"/>
          <p:cNvSpPr txBox="1">
            <a:spLocks noGrp="1"/>
          </p:cNvSpPr>
          <p:nvPr>
            <p:ph type="subTitle" idx="9"/>
          </p:nvPr>
        </p:nvSpPr>
        <p:spPr>
          <a:xfrm>
            <a:off x="2464122" y="1415122"/>
            <a:ext cx="2662500" cy="4476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85" name="Google Shape;285;p43"/>
          <p:cNvSpPr txBox="1">
            <a:spLocks noGrp="1"/>
          </p:cNvSpPr>
          <p:nvPr>
            <p:ph type="subTitle" idx="13"/>
          </p:nvPr>
        </p:nvSpPr>
        <p:spPr>
          <a:xfrm>
            <a:off x="5684182" y="1417520"/>
            <a:ext cx="3231052" cy="4586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tLang="zh-CN" dirty="0"/>
              <a:t>Environmental Installation</a:t>
            </a:r>
            <a:endParaRPr dirty="0"/>
          </a:p>
        </p:txBody>
      </p:sp>
      <p:sp>
        <p:nvSpPr>
          <p:cNvPr id="286" name="Google Shape;286;p43"/>
          <p:cNvSpPr txBox="1">
            <a:spLocks noGrp="1"/>
          </p:cNvSpPr>
          <p:nvPr>
            <p:ph type="subTitle" idx="14"/>
          </p:nvPr>
        </p:nvSpPr>
        <p:spPr>
          <a:xfrm>
            <a:off x="2464122" y="3138060"/>
            <a:ext cx="2905954" cy="5188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tLang="zh-CN" dirty="0"/>
              <a:t>Configuration</a:t>
            </a:r>
            <a:endParaRPr dirty="0"/>
          </a:p>
        </p:txBody>
      </p:sp>
      <p:sp>
        <p:nvSpPr>
          <p:cNvPr id="287" name="Google Shape;287;p43"/>
          <p:cNvSpPr txBox="1">
            <a:spLocks noGrp="1"/>
          </p:cNvSpPr>
          <p:nvPr>
            <p:ph type="subTitle" idx="15"/>
          </p:nvPr>
        </p:nvSpPr>
        <p:spPr>
          <a:xfrm>
            <a:off x="5684182" y="3132822"/>
            <a:ext cx="3231052" cy="5310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tLang="zh-CN" dirty="0"/>
              <a:t>Verification </a:t>
            </a:r>
            <a:r>
              <a:rPr lang="en-US" altLang="zh-CN" dirty="0"/>
              <a:t>&amp;</a:t>
            </a:r>
            <a:r>
              <a:rPr lang="en" altLang="zh-CN" dirty="0"/>
              <a:t> Conclusion</a:t>
            </a:r>
            <a:endParaRPr dirty="0"/>
          </a:p>
        </p:txBody>
      </p:sp>
      <p:pic>
        <p:nvPicPr>
          <p:cNvPr id="3074" name="Picture 2" descr="企鹅">
            <a:extLst>
              <a:ext uri="{FF2B5EF4-FFF2-40B4-BE49-F238E27FC236}">
                <a16:creationId xmlns:a16="http://schemas.microsoft.com/office/drawing/2014/main" id="{C118A3BF-D860-1ED1-496F-377BF81D3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0236"/>
            <a:ext cx="2905954" cy="3705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8" name="Google Shape;298;p44"/>
          <p:cNvSpPr/>
          <p:nvPr/>
        </p:nvSpPr>
        <p:spPr>
          <a:xfrm rot="16200000">
            <a:off x="417763" y="280112"/>
            <a:ext cx="449623" cy="405999"/>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01</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Introduction</a:t>
            </a:r>
          </a:p>
        </p:txBody>
      </p:sp>
      <p:sp>
        <p:nvSpPr>
          <p:cNvPr id="18" name="Google Shape;275;p43">
            <a:extLst>
              <a:ext uri="{FF2B5EF4-FFF2-40B4-BE49-F238E27FC236}">
                <a16:creationId xmlns:a16="http://schemas.microsoft.com/office/drawing/2014/main" id="{A567BD33-39FA-E733-213E-41CCBB22AF55}"/>
              </a:ext>
            </a:extLst>
          </p:cNvPr>
          <p:cNvSpPr txBox="1">
            <a:spLocks noGrp="1"/>
          </p:cNvSpPr>
          <p:nvPr>
            <p:ph type="title"/>
          </p:nvPr>
        </p:nvSpPr>
        <p:spPr>
          <a:xfrm>
            <a:off x="2907928" y="406661"/>
            <a:ext cx="3328143" cy="572700"/>
          </a:xfrm>
          <a:prstGeom prst="rect">
            <a:avLst/>
          </a:prstGeom>
        </p:spPr>
        <p:txBody>
          <a:bodyPr spcFirstLastPara="1" wrap="square" lIns="91425" tIns="91425" rIns="91425" bIns="91425" anchor="t" anchorCtr="0">
            <a:noAutofit/>
          </a:bodyPr>
          <a:lstStyle/>
          <a:p>
            <a:pPr algn="l"/>
            <a:r>
              <a:rPr lang="en" altLang="zh-CN" sz="2800" dirty="0"/>
              <a:t>What is Buildroot?</a:t>
            </a:r>
            <a:endParaRPr sz="2800" dirty="0"/>
          </a:p>
        </p:txBody>
      </p:sp>
      <p:pic>
        <p:nvPicPr>
          <p:cNvPr id="20" name="图片 19">
            <a:extLst>
              <a:ext uri="{FF2B5EF4-FFF2-40B4-BE49-F238E27FC236}">
                <a16:creationId xmlns:a16="http://schemas.microsoft.com/office/drawing/2014/main" id="{4F19D883-B300-FAD5-5E41-CB2BA2EFC421}"/>
              </a:ext>
            </a:extLst>
          </p:cNvPr>
          <p:cNvPicPr/>
          <p:nvPr>
            <p:custDataLst>
              <p:tags r:id="rId1"/>
            </p:custDataLst>
          </p:nvPr>
        </p:nvPicPr>
        <p:blipFill>
          <a:blip r:embed="rId4"/>
          <a:stretch>
            <a:fillRect/>
          </a:stretch>
        </p:blipFill>
        <p:spPr>
          <a:xfrm>
            <a:off x="361950" y="1704885"/>
            <a:ext cx="8420100" cy="3318100"/>
          </a:xfrm>
          <a:prstGeom prst="rect">
            <a:avLst/>
          </a:prstGeom>
        </p:spPr>
      </p:pic>
      <p:sp>
        <p:nvSpPr>
          <p:cNvPr id="22" name="文本框 21">
            <a:extLst>
              <a:ext uri="{FF2B5EF4-FFF2-40B4-BE49-F238E27FC236}">
                <a16:creationId xmlns:a16="http://schemas.microsoft.com/office/drawing/2014/main" id="{85B36E7A-C3D1-9512-C2CD-4FB8928A9EE5}"/>
              </a:ext>
            </a:extLst>
          </p:cNvPr>
          <p:cNvSpPr txBox="1"/>
          <p:nvPr/>
        </p:nvSpPr>
        <p:spPr>
          <a:xfrm>
            <a:off x="621928" y="995987"/>
            <a:ext cx="4572000"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dirty="0"/>
              <a:t>Usage and advantages</a:t>
            </a:r>
          </a:p>
          <a:p>
            <a:pPr marL="285750" indent="-285750">
              <a:buFont typeface="Arial" panose="020B0604020202020204" pitchFamily="34" charset="0"/>
              <a:buChar char="•"/>
            </a:pPr>
            <a:r>
              <a:rPr lang="zh-CN" altLang="en-US" sz="2000" dirty="0"/>
              <a:t>Basic workflow</a:t>
            </a:r>
          </a:p>
        </p:txBody>
      </p:sp>
      <p:pic>
        <p:nvPicPr>
          <p:cNvPr id="5122" name="Picture 2" descr="马达加斯加企鹅">
            <a:extLst>
              <a:ext uri="{FF2B5EF4-FFF2-40B4-BE49-F238E27FC236}">
                <a16:creationId xmlns:a16="http://schemas.microsoft.com/office/drawing/2014/main" id="{1494C702-D3B1-BC25-CA45-F3FD6F106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326" y="784735"/>
            <a:ext cx="4445000" cy="120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7" name="Google Shape;297;p44"/>
          <p:cNvSpPr/>
          <p:nvPr/>
        </p:nvSpPr>
        <p:spPr>
          <a:xfrm flipH="1">
            <a:off x="439574" y="259310"/>
            <a:ext cx="406000" cy="447600"/>
          </a:xfrm>
          <a:prstGeom prst="round2DiagRect">
            <a:avLst>
              <a:gd name="adj1" fmla="val 50000"/>
              <a:gd name="adj2" fmla="val 0"/>
            </a:avLst>
          </a:prstGeom>
          <a:solidFill>
            <a:srgbClr val="92A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2</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3559278"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CN" sz="2000" b="1" dirty="0"/>
              <a:t>Environmental Installation</a:t>
            </a:r>
          </a:p>
        </p:txBody>
      </p:sp>
      <p:pic>
        <p:nvPicPr>
          <p:cNvPr id="3" name="图片 2" descr="电子设备的屏幕截图&#10;&#10;描述已自动生成">
            <a:extLst>
              <a:ext uri="{FF2B5EF4-FFF2-40B4-BE49-F238E27FC236}">
                <a16:creationId xmlns:a16="http://schemas.microsoft.com/office/drawing/2014/main" id="{49BD141F-7B94-0E9B-FFFC-2003C09CF8B9}"/>
              </a:ext>
            </a:extLst>
          </p:cNvPr>
          <p:cNvPicPr>
            <a:picLocks noChangeAspect="1"/>
          </p:cNvPicPr>
          <p:nvPr/>
        </p:nvPicPr>
        <p:blipFill>
          <a:blip r:embed="rId3"/>
          <a:stretch>
            <a:fillRect/>
          </a:stretch>
        </p:blipFill>
        <p:spPr>
          <a:xfrm>
            <a:off x="510765" y="958249"/>
            <a:ext cx="4963874" cy="2807506"/>
          </a:xfrm>
          <a:prstGeom prst="rect">
            <a:avLst/>
          </a:prstGeom>
        </p:spPr>
      </p:pic>
      <p:pic>
        <p:nvPicPr>
          <p:cNvPr id="5" name="图片 4" descr="徽标&#10;&#10;描述已自动生成">
            <a:extLst>
              <a:ext uri="{FF2B5EF4-FFF2-40B4-BE49-F238E27FC236}">
                <a16:creationId xmlns:a16="http://schemas.microsoft.com/office/drawing/2014/main" id="{7AB27200-1485-A0AC-D97F-7254EA79259A}"/>
              </a:ext>
            </a:extLst>
          </p:cNvPr>
          <p:cNvPicPr>
            <a:picLocks noChangeAspect="1"/>
          </p:cNvPicPr>
          <p:nvPr/>
        </p:nvPicPr>
        <p:blipFill>
          <a:blip r:embed="rId4"/>
          <a:stretch>
            <a:fillRect/>
          </a:stretch>
        </p:blipFill>
        <p:spPr>
          <a:xfrm>
            <a:off x="6053615" y="935428"/>
            <a:ext cx="1816336" cy="1335824"/>
          </a:xfrm>
          <a:prstGeom prst="rect">
            <a:avLst/>
          </a:prstGeom>
        </p:spPr>
      </p:pic>
      <p:pic>
        <p:nvPicPr>
          <p:cNvPr id="7" name="图片 6" descr="电脑游戏的屏幕&#10;&#10;描述已自动生成">
            <a:extLst>
              <a:ext uri="{FF2B5EF4-FFF2-40B4-BE49-F238E27FC236}">
                <a16:creationId xmlns:a16="http://schemas.microsoft.com/office/drawing/2014/main" id="{7B2FA7E1-06BE-4769-2284-7984FD7314C2}"/>
              </a:ext>
            </a:extLst>
          </p:cNvPr>
          <p:cNvPicPr>
            <a:picLocks noChangeAspect="1"/>
          </p:cNvPicPr>
          <p:nvPr/>
        </p:nvPicPr>
        <p:blipFill>
          <a:blip r:embed="rId5"/>
          <a:stretch>
            <a:fillRect/>
          </a:stretch>
        </p:blipFill>
        <p:spPr>
          <a:xfrm>
            <a:off x="3171099" y="2705039"/>
            <a:ext cx="4733012" cy="2121431"/>
          </a:xfrm>
          <a:prstGeom prst="rect">
            <a:avLst/>
          </a:prstGeom>
        </p:spPr>
      </p:pic>
      <p:sp>
        <p:nvSpPr>
          <p:cNvPr id="8" name="圆角矩形标注 7">
            <a:extLst>
              <a:ext uri="{FF2B5EF4-FFF2-40B4-BE49-F238E27FC236}">
                <a16:creationId xmlns:a16="http://schemas.microsoft.com/office/drawing/2014/main" id="{2B1BFD8D-EC22-4C9C-70F4-7804EBD9CAFB}"/>
              </a:ext>
            </a:extLst>
          </p:cNvPr>
          <p:cNvSpPr/>
          <p:nvPr/>
        </p:nvSpPr>
        <p:spPr>
          <a:xfrm>
            <a:off x="2015613" y="881684"/>
            <a:ext cx="2556387" cy="612648"/>
          </a:xfrm>
          <a:prstGeom prst="wedgeRoundRectCallout">
            <a:avLst/>
          </a:prstGeom>
          <a:solidFill>
            <a:srgbClr val="657F9E"/>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2"/>
                </a:solidFill>
              </a:rPr>
              <a:t>1.</a:t>
            </a:r>
            <a:r>
              <a:rPr kumimoji="1" lang="en" altLang="zh-CN" dirty="0">
                <a:solidFill>
                  <a:schemeClr val="bg2"/>
                </a:solidFill>
              </a:rPr>
              <a:t>Based on laptop(Macbook) hardware environment</a:t>
            </a:r>
            <a:endParaRPr kumimoji="1" lang="zh-CN" altLang="en-US" dirty="0">
              <a:solidFill>
                <a:schemeClr val="bg2"/>
              </a:solidFill>
            </a:endParaRPr>
          </a:p>
        </p:txBody>
      </p:sp>
      <p:sp>
        <p:nvSpPr>
          <p:cNvPr id="9" name="圆角矩形标注 8">
            <a:extLst>
              <a:ext uri="{FF2B5EF4-FFF2-40B4-BE49-F238E27FC236}">
                <a16:creationId xmlns:a16="http://schemas.microsoft.com/office/drawing/2014/main" id="{57869938-3FA2-05A7-81BC-52807BA6A12F}"/>
              </a:ext>
            </a:extLst>
          </p:cNvPr>
          <p:cNvSpPr/>
          <p:nvPr/>
        </p:nvSpPr>
        <p:spPr>
          <a:xfrm>
            <a:off x="2718619" y="1669105"/>
            <a:ext cx="3215148" cy="612648"/>
          </a:xfrm>
          <a:prstGeom prst="wedgeRoundRectCallout">
            <a:avLst>
              <a:gd name="adj1" fmla="val 52868"/>
              <a:gd name="adj2" fmla="val 22377"/>
              <a:gd name="adj3" fmla="val 16667"/>
            </a:avLst>
          </a:prstGeom>
          <a:solidFill>
            <a:srgbClr val="657F9E"/>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2"/>
                </a:solidFill>
              </a:rPr>
              <a:t>2. Install the virtualization tool</a:t>
            </a:r>
            <a:r>
              <a:rPr kumimoji="1" lang="en" altLang="zh-CN" dirty="0">
                <a:solidFill>
                  <a:schemeClr val="bg2"/>
                </a:solidFill>
              </a:rPr>
              <a:t> (Parallels Desktop)</a:t>
            </a:r>
            <a:endParaRPr kumimoji="1" lang="zh-CN" altLang="en-US" dirty="0">
              <a:solidFill>
                <a:schemeClr val="bg2"/>
              </a:solidFill>
            </a:endParaRPr>
          </a:p>
        </p:txBody>
      </p:sp>
      <p:sp>
        <p:nvSpPr>
          <p:cNvPr id="10" name="圆角矩形标注 9">
            <a:extLst>
              <a:ext uri="{FF2B5EF4-FFF2-40B4-BE49-F238E27FC236}">
                <a16:creationId xmlns:a16="http://schemas.microsoft.com/office/drawing/2014/main" id="{01235D94-8807-56F1-526D-DDEB99CB157F}"/>
              </a:ext>
            </a:extLst>
          </p:cNvPr>
          <p:cNvSpPr/>
          <p:nvPr/>
        </p:nvSpPr>
        <p:spPr>
          <a:xfrm>
            <a:off x="4446041" y="3955492"/>
            <a:ext cx="3215148" cy="612648"/>
          </a:xfrm>
          <a:prstGeom prst="wedgeRoundRectCallout">
            <a:avLst>
              <a:gd name="adj1" fmla="val 30850"/>
              <a:gd name="adj2" fmla="val -70706"/>
              <a:gd name="adj3" fmla="val 16667"/>
            </a:avLst>
          </a:prstGeom>
          <a:solidFill>
            <a:srgbClr val="657F9E"/>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2"/>
                </a:solidFill>
              </a:rPr>
              <a:t>3. Select and install the operating system for the virtual machine</a:t>
            </a:r>
            <a:endParaRPr kumimoji="1" lang="zh-CN" altLang="en-US" dirty="0">
              <a:solidFill>
                <a:schemeClr val="bg2"/>
              </a:solidFill>
            </a:endParaRPr>
          </a:p>
        </p:txBody>
      </p:sp>
    </p:spTree>
    <p:extLst>
      <p:ext uri="{BB962C8B-B14F-4D97-AF65-F5344CB8AC3E}">
        <p14:creationId xmlns:p14="http://schemas.microsoft.com/office/powerpoint/2010/main" val="225481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7" name="Google Shape;297;p44"/>
          <p:cNvSpPr/>
          <p:nvPr/>
        </p:nvSpPr>
        <p:spPr>
          <a:xfrm flipH="1">
            <a:off x="439574" y="259310"/>
            <a:ext cx="406000" cy="447600"/>
          </a:xfrm>
          <a:prstGeom prst="round2DiagRect">
            <a:avLst>
              <a:gd name="adj1" fmla="val 50000"/>
              <a:gd name="adj2" fmla="val 0"/>
            </a:avLst>
          </a:prstGeom>
          <a:solidFill>
            <a:srgbClr val="92A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2</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3559278"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CN" sz="2000" b="1" dirty="0"/>
              <a:t>Environmental Installation</a:t>
            </a:r>
          </a:p>
        </p:txBody>
      </p:sp>
      <p:sp>
        <p:nvSpPr>
          <p:cNvPr id="2" name="Google Shape;275;p43">
            <a:extLst>
              <a:ext uri="{FF2B5EF4-FFF2-40B4-BE49-F238E27FC236}">
                <a16:creationId xmlns:a16="http://schemas.microsoft.com/office/drawing/2014/main" id="{7207C941-FD67-CD76-6320-25A62A03C733}"/>
              </a:ext>
            </a:extLst>
          </p:cNvPr>
          <p:cNvSpPr txBox="1">
            <a:spLocks noGrp="1"/>
          </p:cNvSpPr>
          <p:nvPr>
            <p:ph type="title"/>
          </p:nvPr>
        </p:nvSpPr>
        <p:spPr>
          <a:xfrm>
            <a:off x="275224" y="720809"/>
            <a:ext cx="8701627" cy="572700"/>
          </a:xfrm>
          <a:prstGeom prst="rect">
            <a:avLst/>
          </a:prstGeom>
        </p:spPr>
        <p:txBody>
          <a:bodyPr spcFirstLastPara="1" wrap="square" lIns="91425" tIns="91425" rIns="91425" bIns="91425" anchor="t" anchorCtr="0">
            <a:noAutofit/>
          </a:bodyPr>
          <a:lstStyle/>
          <a:p>
            <a:pPr algn="l"/>
            <a:r>
              <a:rPr lang="en" altLang="zh-CN" sz="2800" dirty="0"/>
              <a:t>Choosing the suitable virtual machine</a:t>
            </a:r>
            <a:r>
              <a:rPr lang="zh-CN" altLang="en-US" sz="2800" dirty="0"/>
              <a:t> </a:t>
            </a:r>
            <a:r>
              <a:rPr lang="en-US" altLang="zh-CN" sz="2800" dirty="0"/>
              <a:t>OS</a:t>
            </a:r>
            <a:r>
              <a:rPr lang="zh-CN" altLang="en-US" sz="2800" dirty="0"/>
              <a:t> </a:t>
            </a:r>
            <a:r>
              <a:rPr lang="en-US" altLang="zh-CN" sz="2800" dirty="0"/>
              <a:t>(Ubuntu)</a:t>
            </a:r>
            <a:endParaRPr sz="2800" dirty="0"/>
          </a:p>
        </p:txBody>
      </p:sp>
      <p:pic>
        <p:nvPicPr>
          <p:cNvPr id="4" name="图片 1" descr="Screen Shot 2024-11-05 at 15.19.27">
            <a:extLst>
              <a:ext uri="{FF2B5EF4-FFF2-40B4-BE49-F238E27FC236}">
                <a16:creationId xmlns:a16="http://schemas.microsoft.com/office/drawing/2014/main" id="{76050460-33C9-7755-5A94-F9589C4146CD}"/>
              </a:ext>
            </a:extLst>
          </p:cNvPr>
          <p:cNvPicPr>
            <a:picLocks noChangeAspect="1"/>
          </p:cNvPicPr>
          <p:nvPr>
            <p:custDataLst>
              <p:tags r:id="rId1"/>
            </p:custDataLst>
          </p:nvPr>
        </p:nvPicPr>
        <p:blipFill>
          <a:blip r:embed="rId6"/>
          <a:stretch>
            <a:fillRect/>
          </a:stretch>
        </p:blipFill>
        <p:spPr>
          <a:xfrm>
            <a:off x="275224" y="1293510"/>
            <a:ext cx="8701627" cy="465017"/>
          </a:xfrm>
          <a:prstGeom prst="rect">
            <a:avLst/>
          </a:prstGeom>
        </p:spPr>
      </p:pic>
      <p:pic>
        <p:nvPicPr>
          <p:cNvPr id="6" name="图片 2" descr="Screen Shot 2024-11-05 at 15.19.10">
            <a:extLst>
              <a:ext uri="{FF2B5EF4-FFF2-40B4-BE49-F238E27FC236}">
                <a16:creationId xmlns:a16="http://schemas.microsoft.com/office/drawing/2014/main" id="{34C039A1-5944-D910-FC90-D6F2370601EC}"/>
              </a:ext>
            </a:extLst>
          </p:cNvPr>
          <p:cNvPicPr>
            <a:picLocks noChangeAspect="1"/>
          </p:cNvPicPr>
          <p:nvPr>
            <p:custDataLst>
              <p:tags r:id="rId2"/>
            </p:custDataLst>
          </p:nvPr>
        </p:nvPicPr>
        <p:blipFill>
          <a:blip r:embed="rId7"/>
          <a:stretch>
            <a:fillRect/>
          </a:stretch>
        </p:blipFill>
        <p:spPr>
          <a:xfrm>
            <a:off x="439574" y="1828082"/>
            <a:ext cx="4041137" cy="2851743"/>
          </a:xfrm>
          <a:prstGeom prst="rect">
            <a:avLst/>
          </a:prstGeom>
        </p:spPr>
      </p:pic>
      <p:pic>
        <p:nvPicPr>
          <p:cNvPr id="11" name="图片 3" descr="Screen Shot 2024-11-05 at 15.24.45">
            <a:extLst>
              <a:ext uri="{FF2B5EF4-FFF2-40B4-BE49-F238E27FC236}">
                <a16:creationId xmlns:a16="http://schemas.microsoft.com/office/drawing/2014/main" id="{C9F6159A-179B-0339-55AB-8DAF7BBFD7A4}"/>
              </a:ext>
            </a:extLst>
          </p:cNvPr>
          <p:cNvPicPr>
            <a:picLocks noChangeAspect="1"/>
          </p:cNvPicPr>
          <p:nvPr>
            <p:custDataLst>
              <p:tags r:id="rId3"/>
            </p:custDataLst>
          </p:nvPr>
        </p:nvPicPr>
        <p:blipFill>
          <a:blip r:embed="rId8"/>
          <a:stretch>
            <a:fillRect/>
          </a:stretch>
        </p:blipFill>
        <p:spPr>
          <a:xfrm>
            <a:off x="4558448" y="1828082"/>
            <a:ext cx="4310328" cy="2851743"/>
          </a:xfrm>
          <a:prstGeom prst="rect">
            <a:avLst/>
          </a:prstGeom>
        </p:spPr>
      </p:pic>
      <p:pic>
        <p:nvPicPr>
          <p:cNvPr id="13" name="图片 12" descr="电脑萤幕画面&#10;&#10;描述已自动生成">
            <a:extLst>
              <a:ext uri="{FF2B5EF4-FFF2-40B4-BE49-F238E27FC236}">
                <a16:creationId xmlns:a16="http://schemas.microsoft.com/office/drawing/2014/main" id="{6C3C44B9-A131-082F-0618-C4B9E8292212}"/>
              </a:ext>
            </a:extLst>
          </p:cNvPr>
          <p:cNvPicPr>
            <a:picLocks noChangeAspect="1"/>
          </p:cNvPicPr>
          <p:nvPr/>
        </p:nvPicPr>
        <p:blipFill>
          <a:blip r:embed="rId9"/>
          <a:stretch>
            <a:fillRect/>
          </a:stretch>
        </p:blipFill>
        <p:spPr>
          <a:xfrm>
            <a:off x="2074683" y="1307407"/>
            <a:ext cx="4812056" cy="3384973"/>
          </a:xfrm>
          <a:prstGeom prst="rect">
            <a:avLst/>
          </a:prstGeom>
        </p:spPr>
      </p:pic>
    </p:spTree>
    <p:extLst>
      <p:ext uri="{BB962C8B-B14F-4D97-AF65-F5344CB8AC3E}">
        <p14:creationId xmlns:p14="http://schemas.microsoft.com/office/powerpoint/2010/main" val="394951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7" name="Google Shape;297;p44"/>
          <p:cNvSpPr/>
          <p:nvPr/>
        </p:nvSpPr>
        <p:spPr>
          <a:xfrm flipH="1">
            <a:off x="439574" y="259310"/>
            <a:ext cx="406000" cy="447600"/>
          </a:xfrm>
          <a:prstGeom prst="round2DiagRect">
            <a:avLst>
              <a:gd name="adj1" fmla="val 50000"/>
              <a:gd name="adj2" fmla="val 0"/>
            </a:avLst>
          </a:prstGeom>
          <a:solidFill>
            <a:srgbClr val="92A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2</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3559278"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CN" sz="2000" b="1" dirty="0"/>
              <a:t>Environmental Installation</a:t>
            </a:r>
          </a:p>
        </p:txBody>
      </p:sp>
      <p:sp>
        <p:nvSpPr>
          <p:cNvPr id="2" name="Google Shape;275;p43">
            <a:extLst>
              <a:ext uri="{FF2B5EF4-FFF2-40B4-BE49-F238E27FC236}">
                <a16:creationId xmlns:a16="http://schemas.microsoft.com/office/drawing/2014/main" id="{7207C941-FD67-CD76-6320-25A62A03C733}"/>
              </a:ext>
            </a:extLst>
          </p:cNvPr>
          <p:cNvSpPr txBox="1">
            <a:spLocks noGrp="1"/>
          </p:cNvSpPr>
          <p:nvPr>
            <p:ph type="title"/>
          </p:nvPr>
        </p:nvSpPr>
        <p:spPr>
          <a:xfrm>
            <a:off x="1960062" y="720810"/>
            <a:ext cx="5223876" cy="572700"/>
          </a:xfrm>
          <a:prstGeom prst="rect">
            <a:avLst/>
          </a:prstGeom>
        </p:spPr>
        <p:txBody>
          <a:bodyPr spcFirstLastPara="1" wrap="square" lIns="91425" tIns="91425" rIns="91425" bIns="91425" anchor="t" anchorCtr="0">
            <a:noAutofit/>
          </a:bodyPr>
          <a:lstStyle/>
          <a:p>
            <a:pPr algn="l"/>
            <a:r>
              <a:rPr lang="en" altLang="zh-CN" sz="2800" dirty="0"/>
              <a:t>Update all related components</a:t>
            </a:r>
            <a:endParaRPr sz="2800" dirty="0"/>
          </a:p>
        </p:txBody>
      </p:sp>
      <p:pic>
        <p:nvPicPr>
          <p:cNvPr id="3" name="图片 2" descr="Screen Shot 2024-11-05 at 15.35.51">
            <a:extLst>
              <a:ext uri="{FF2B5EF4-FFF2-40B4-BE49-F238E27FC236}">
                <a16:creationId xmlns:a16="http://schemas.microsoft.com/office/drawing/2014/main" id="{DAAF0F49-3845-DF35-73D6-7CC5163B17CC}"/>
              </a:ext>
            </a:extLst>
          </p:cNvPr>
          <p:cNvPicPr>
            <a:picLocks noChangeAspect="1"/>
          </p:cNvPicPr>
          <p:nvPr>
            <p:custDataLst>
              <p:tags r:id="rId1"/>
            </p:custDataLst>
          </p:nvPr>
        </p:nvPicPr>
        <p:blipFill>
          <a:blip r:embed="rId5"/>
          <a:stretch>
            <a:fillRect/>
          </a:stretch>
        </p:blipFill>
        <p:spPr>
          <a:xfrm>
            <a:off x="439574" y="1293076"/>
            <a:ext cx="4016308" cy="3570389"/>
          </a:xfrm>
          <a:prstGeom prst="rect">
            <a:avLst/>
          </a:prstGeom>
        </p:spPr>
      </p:pic>
      <p:pic>
        <p:nvPicPr>
          <p:cNvPr id="5" name="图片 4" descr="Screen Shot 2024-11-05 at 15.52.57">
            <a:extLst>
              <a:ext uri="{FF2B5EF4-FFF2-40B4-BE49-F238E27FC236}">
                <a16:creationId xmlns:a16="http://schemas.microsoft.com/office/drawing/2014/main" id="{76D3EBB6-3E06-9CB6-59E5-13F454520FF2}"/>
              </a:ext>
            </a:extLst>
          </p:cNvPr>
          <p:cNvPicPr>
            <a:picLocks noChangeAspect="1"/>
          </p:cNvPicPr>
          <p:nvPr>
            <p:custDataLst>
              <p:tags r:id="rId2"/>
            </p:custDataLst>
          </p:nvPr>
        </p:nvPicPr>
        <p:blipFill>
          <a:blip r:embed="rId6"/>
          <a:stretch>
            <a:fillRect/>
          </a:stretch>
        </p:blipFill>
        <p:spPr>
          <a:xfrm>
            <a:off x="4688120" y="1293510"/>
            <a:ext cx="4016306" cy="3569955"/>
          </a:xfrm>
          <a:prstGeom prst="rect">
            <a:avLst/>
          </a:prstGeom>
        </p:spPr>
      </p:pic>
    </p:spTree>
    <p:extLst>
      <p:ext uri="{BB962C8B-B14F-4D97-AF65-F5344CB8AC3E}">
        <p14:creationId xmlns:p14="http://schemas.microsoft.com/office/powerpoint/2010/main" val="197432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7" name="Google Shape;297;p44"/>
          <p:cNvSpPr/>
          <p:nvPr/>
        </p:nvSpPr>
        <p:spPr>
          <a:xfrm flipH="1">
            <a:off x="439574" y="259310"/>
            <a:ext cx="406000" cy="447600"/>
          </a:xfrm>
          <a:prstGeom prst="round2DiagRect">
            <a:avLst>
              <a:gd name="adj1" fmla="val 50000"/>
              <a:gd name="adj2" fmla="val 0"/>
            </a:avLst>
          </a:prstGeom>
          <a:solidFill>
            <a:srgbClr val="92A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a:t>
            </a:r>
            <a:r>
              <a:rPr lang="en-US" altLang="zh-CN" sz="2000" b="1" dirty="0"/>
              <a:t>2</a:t>
            </a:r>
            <a:endParaRPr lang="en" sz="2000" b="1" dirty="0"/>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3559278"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tLang="zh-CN" sz="2000" b="1" dirty="0"/>
              <a:t>Environmental Installation</a:t>
            </a:r>
          </a:p>
        </p:txBody>
      </p:sp>
      <p:sp>
        <p:nvSpPr>
          <p:cNvPr id="2" name="Google Shape;275;p43">
            <a:extLst>
              <a:ext uri="{FF2B5EF4-FFF2-40B4-BE49-F238E27FC236}">
                <a16:creationId xmlns:a16="http://schemas.microsoft.com/office/drawing/2014/main" id="{7207C941-FD67-CD76-6320-25A62A03C733}"/>
              </a:ext>
            </a:extLst>
          </p:cNvPr>
          <p:cNvSpPr txBox="1">
            <a:spLocks noGrp="1"/>
          </p:cNvSpPr>
          <p:nvPr>
            <p:ph type="title"/>
          </p:nvPr>
        </p:nvSpPr>
        <p:spPr>
          <a:xfrm>
            <a:off x="2099740" y="687522"/>
            <a:ext cx="4944519" cy="572700"/>
          </a:xfrm>
          <a:prstGeom prst="rect">
            <a:avLst/>
          </a:prstGeom>
        </p:spPr>
        <p:txBody>
          <a:bodyPr spcFirstLastPara="1" wrap="square" lIns="91425" tIns="91425" rIns="91425" bIns="91425" anchor="t" anchorCtr="0">
            <a:noAutofit/>
          </a:bodyPr>
          <a:lstStyle/>
          <a:p>
            <a:pPr algn="l"/>
            <a:r>
              <a:rPr lang="en" altLang="zh-CN" sz="2800" dirty="0"/>
              <a:t>Download &amp; Install</a:t>
            </a:r>
            <a:r>
              <a:rPr lang="zh-CN" altLang="en-US" sz="2800" dirty="0"/>
              <a:t> </a:t>
            </a:r>
            <a:r>
              <a:rPr lang="en-US" altLang="zh-CN" sz="2800" dirty="0"/>
              <a:t>Buildroot</a:t>
            </a:r>
            <a:endParaRPr sz="2800" dirty="0"/>
          </a:p>
        </p:txBody>
      </p:sp>
      <p:pic>
        <p:nvPicPr>
          <p:cNvPr id="4" name="图片 6" descr="Screen Shot 2024-11-05 at 16.01.05">
            <a:extLst>
              <a:ext uri="{FF2B5EF4-FFF2-40B4-BE49-F238E27FC236}">
                <a16:creationId xmlns:a16="http://schemas.microsoft.com/office/drawing/2014/main" id="{318DC8FF-2229-55A2-2396-FC3955483F4C}"/>
              </a:ext>
            </a:extLst>
          </p:cNvPr>
          <p:cNvPicPr>
            <a:picLocks noChangeAspect="1"/>
          </p:cNvPicPr>
          <p:nvPr>
            <p:custDataLst>
              <p:tags r:id="rId1"/>
            </p:custDataLst>
          </p:nvPr>
        </p:nvPicPr>
        <p:blipFill>
          <a:blip r:embed="rId6"/>
          <a:stretch>
            <a:fillRect/>
          </a:stretch>
        </p:blipFill>
        <p:spPr>
          <a:xfrm>
            <a:off x="642574" y="1260222"/>
            <a:ext cx="5525770" cy="3778885"/>
          </a:xfrm>
          <a:prstGeom prst="rect">
            <a:avLst/>
          </a:prstGeom>
        </p:spPr>
      </p:pic>
      <p:pic>
        <p:nvPicPr>
          <p:cNvPr id="6" name="图片 7" descr="Screen Shot 2024-11-05 at 16.06.59">
            <a:extLst>
              <a:ext uri="{FF2B5EF4-FFF2-40B4-BE49-F238E27FC236}">
                <a16:creationId xmlns:a16="http://schemas.microsoft.com/office/drawing/2014/main" id="{F2DF569A-EDE8-CE68-889F-E2B5C7BFB64D}"/>
              </a:ext>
            </a:extLst>
          </p:cNvPr>
          <p:cNvPicPr>
            <a:picLocks noChangeAspect="1"/>
          </p:cNvPicPr>
          <p:nvPr>
            <p:custDataLst>
              <p:tags r:id="rId2"/>
            </p:custDataLst>
          </p:nvPr>
        </p:nvPicPr>
        <p:blipFill>
          <a:blip r:embed="rId7"/>
          <a:stretch>
            <a:fillRect/>
          </a:stretch>
        </p:blipFill>
        <p:spPr>
          <a:xfrm>
            <a:off x="150811" y="2242243"/>
            <a:ext cx="8842375" cy="1245870"/>
          </a:xfrm>
          <a:prstGeom prst="rect">
            <a:avLst/>
          </a:prstGeom>
        </p:spPr>
      </p:pic>
      <p:pic>
        <p:nvPicPr>
          <p:cNvPr id="7" name="图片 8" descr="Screen Shot 2024-11-05 at 16.08.50">
            <a:extLst>
              <a:ext uri="{FF2B5EF4-FFF2-40B4-BE49-F238E27FC236}">
                <a16:creationId xmlns:a16="http://schemas.microsoft.com/office/drawing/2014/main" id="{1D1A1C52-5063-BFCC-2E20-0FEFEDE1FF9D}"/>
              </a:ext>
            </a:extLst>
          </p:cNvPr>
          <p:cNvPicPr>
            <a:picLocks noChangeAspect="1"/>
          </p:cNvPicPr>
          <p:nvPr>
            <p:custDataLst>
              <p:tags r:id="rId3"/>
            </p:custDataLst>
          </p:nvPr>
        </p:nvPicPr>
        <p:blipFill>
          <a:blip r:embed="rId8"/>
          <a:stretch>
            <a:fillRect/>
          </a:stretch>
        </p:blipFill>
        <p:spPr>
          <a:xfrm>
            <a:off x="150810" y="3746149"/>
            <a:ext cx="8842375" cy="590550"/>
          </a:xfrm>
          <a:prstGeom prst="rect">
            <a:avLst/>
          </a:prstGeom>
        </p:spPr>
      </p:pic>
    </p:spTree>
    <p:extLst>
      <p:ext uri="{BB962C8B-B14F-4D97-AF65-F5344CB8AC3E}">
        <p14:creationId xmlns:p14="http://schemas.microsoft.com/office/powerpoint/2010/main" val="368961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9" name="Google Shape;299;p44"/>
          <p:cNvSpPr/>
          <p:nvPr/>
        </p:nvSpPr>
        <p:spPr>
          <a:xfrm flipH="1">
            <a:off x="439574" y="245411"/>
            <a:ext cx="406000" cy="447600"/>
          </a:xfrm>
          <a:prstGeom prst="round2Diag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p43">
            <a:extLst>
              <a:ext uri="{FF2B5EF4-FFF2-40B4-BE49-F238E27FC236}">
                <a16:creationId xmlns:a16="http://schemas.microsoft.com/office/drawing/2014/main" id="{45E4C6B8-3715-99CE-84B3-F2E747B04BB1}"/>
              </a:ext>
            </a:extLst>
          </p:cNvPr>
          <p:cNvSpPr txBox="1">
            <a:spLocks/>
          </p:cNvSpPr>
          <p:nvPr/>
        </p:nvSpPr>
        <p:spPr>
          <a:xfrm>
            <a:off x="275224" y="245411"/>
            <a:ext cx="734700" cy="447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b="1" dirty="0"/>
              <a:t>03</a:t>
            </a:r>
          </a:p>
        </p:txBody>
      </p:sp>
      <p:sp>
        <p:nvSpPr>
          <p:cNvPr id="17" name="Google Shape;284;p43">
            <a:extLst>
              <a:ext uri="{FF2B5EF4-FFF2-40B4-BE49-F238E27FC236}">
                <a16:creationId xmlns:a16="http://schemas.microsoft.com/office/drawing/2014/main" id="{2AFBCFC0-9D2B-6949-A638-DCFFBF8C8AFB}"/>
              </a:ext>
            </a:extLst>
          </p:cNvPr>
          <p:cNvSpPr txBox="1">
            <a:spLocks/>
          </p:cNvSpPr>
          <p:nvPr/>
        </p:nvSpPr>
        <p:spPr>
          <a:xfrm>
            <a:off x="845574" y="259310"/>
            <a:ext cx="2662500" cy="4476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000" b="1" dirty="0"/>
              <a:t>Configuration</a:t>
            </a:r>
          </a:p>
        </p:txBody>
      </p:sp>
      <p:pic>
        <p:nvPicPr>
          <p:cNvPr id="2" name="图片 11" descr="Screen Shot 2024-11-05 at 16.24.14">
            <a:extLst>
              <a:ext uri="{FF2B5EF4-FFF2-40B4-BE49-F238E27FC236}">
                <a16:creationId xmlns:a16="http://schemas.microsoft.com/office/drawing/2014/main" id="{289EA0A4-AB3C-9E92-823D-D4C5B37E8A36}"/>
              </a:ext>
            </a:extLst>
          </p:cNvPr>
          <p:cNvPicPr>
            <a:picLocks noChangeAspect="1"/>
          </p:cNvPicPr>
          <p:nvPr>
            <p:custDataLst>
              <p:tags r:id="rId1"/>
            </p:custDataLst>
          </p:nvPr>
        </p:nvPicPr>
        <p:blipFill>
          <a:blip r:embed="rId4"/>
          <a:stretch>
            <a:fillRect/>
          </a:stretch>
        </p:blipFill>
        <p:spPr>
          <a:xfrm>
            <a:off x="139699" y="2080177"/>
            <a:ext cx="8864600" cy="447600"/>
          </a:xfrm>
          <a:prstGeom prst="rect">
            <a:avLst/>
          </a:prstGeom>
        </p:spPr>
      </p:pic>
      <p:pic>
        <p:nvPicPr>
          <p:cNvPr id="3" name="图片 2">
            <a:extLst>
              <a:ext uri="{FF2B5EF4-FFF2-40B4-BE49-F238E27FC236}">
                <a16:creationId xmlns:a16="http://schemas.microsoft.com/office/drawing/2014/main" id="{E860321F-124C-72A4-DEC6-1D9D737C4D8C}"/>
              </a:ext>
            </a:extLst>
          </p:cNvPr>
          <p:cNvPicPr>
            <a:picLocks noChangeAspect="1"/>
          </p:cNvPicPr>
          <p:nvPr/>
        </p:nvPicPr>
        <p:blipFill>
          <a:blip r:embed="rId5"/>
          <a:stretch>
            <a:fillRect/>
          </a:stretch>
        </p:blipFill>
        <p:spPr>
          <a:xfrm>
            <a:off x="1319414" y="1261329"/>
            <a:ext cx="6505171" cy="3755171"/>
          </a:xfrm>
          <a:prstGeom prst="rect">
            <a:avLst/>
          </a:prstGeom>
        </p:spPr>
      </p:pic>
      <p:sp>
        <p:nvSpPr>
          <p:cNvPr id="4" name="Google Shape;275;p43">
            <a:extLst>
              <a:ext uri="{FF2B5EF4-FFF2-40B4-BE49-F238E27FC236}">
                <a16:creationId xmlns:a16="http://schemas.microsoft.com/office/drawing/2014/main" id="{A6B6F7EA-306B-95E8-3506-868A29D23307}"/>
              </a:ext>
            </a:extLst>
          </p:cNvPr>
          <p:cNvSpPr txBox="1">
            <a:spLocks noGrp="1"/>
          </p:cNvSpPr>
          <p:nvPr>
            <p:ph type="title"/>
          </p:nvPr>
        </p:nvSpPr>
        <p:spPr>
          <a:xfrm>
            <a:off x="2099740" y="688629"/>
            <a:ext cx="4944519" cy="572700"/>
          </a:xfrm>
          <a:prstGeom prst="rect">
            <a:avLst/>
          </a:prstGeom>
        </p:spPr>
        <p:txBody>
          <a:bodyPr spcFirstLastPara="1" wrap="square" lIns="91425" tIns="91425" rIns="91425" bIns="91425" anchor="t" anchorCtr="0">
            <a:noAutofit/>
          </a:bodyPr>
          <a:lstStyle/>
          <a:p>
            <a:pPr algn="l"/>
            <a:r>
              <a:rPr lang="en" altLang="zh-CN" sz="2800" dirty="0"/>
              <a:t>Enter the configuration menu</a:t>
            </a:r>
            <a:endParaRPr sz="2800" dirty="0"/>
          </a:p>
        </p:txBody>
      </p:sp>
    </p:spTree>
    <p:extLst>
      <p:ext uri="{BB962C8B-B14F-4D97-AF65-F5344CB8AC3E}">
        <p14:creationId xmlns:p14="http://schemas.microsoft.com/office/powerpoint/2010/main" val="392510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Economy Major for College: Financial Management by Slidesgo">
  <a:themeElements>
    <a:clrScheme name="Simple Light">
      <a:dk1>
        <a:srgbClr val="233347"/>
      </a:dk1>
      <a:lt1>
        <a:srgbClr val="92AECE"/>
      </a:lt1>
      <a:dk2>
        <a:srgbClr val="F4F9FF"/>
      </a:dk2>
      <a:lt2>
        <a:srgbClr val="657F9E"/>
      </a:lt2>
      <a:accent1>
        <a:srgbClr val="C38080"/>
      </a:accent1>
      <a:accent2>
        <a:srgbClr val="E7ACAC"/>
      </a:accent2>
      <a:accent3>
        <a:srgbClr val="FFFFFF"/>
      </a:accent3>
      <a:accent4>
        <a:srgbClr val="FFFFFF"/>
      </a:accent4>
      <a:accent5>
        <a:srgbClr val="FFFFFF"/>
      </a:accent5>
      <a:accent6>
        <a:srgbClr val="FFFFFF"/>
      </a:accent6>
      <a:hlink>
        <a:srgbClr val="2333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1316</Words>
  <Application>Microsoft Office PowerPoint</Application>
  <PresentationFormat>On-screen Show (16:9)</PresentationFormat>
  <Paragraphs>162</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Alata</vt:lpstr>
      <vt:lpstr>Bebas Neue</vt:lpstr>
      <vt:lpstr>IBM Plex Sans Medium</vt:lpstr>
      <vt:lpstr>Anaheim</vt:lpstr>
      <vt:lpstr>Gothic A1</vt:lpstr>
      <vt:lpstr>Gothic A1 Medium</vt:lpstr>
      <vt:lpstr>Economy Major for College: Financial Management by Slidesgo</vt:lpstr>
      <vt:lpstr>Building the Linux OS using Buildroot</vt:lpstr>
      <vt:lpstr>Our team</vt:lpstr>
      <vt:lpstr>Wonderful Linux journey</vt:lpstr>
      <vt:lpstr>What is Buildroot?</vt:lpstr>
      <vt:lpstr>PowerPoint Presentation</vt:lpstr>
      <vt:lpstr>Choosing the suitable virtual machine OS (Ubuntu)</vt:lpstr>
      <vt:lpstr>Update all related components</vt:lpstr>
      <vt:lpstr>Download &amp; Install Buildroot</vt:lpstr>
      <vt:lpstr>Enter the configuration menu</vt:lpstr>
      <vt:lpstr>Briefly review each item-1</vt:lpstr>
      <vt:lpstr>Briefly review each item-2</vt:lpstr>
      <vt:lpstr>Briefly review each item-3</vt:lpstr>
      <vt:lpstr>Briefly review each item-4</vt:lpstr>
      <vt:lpstr>Quick configuration strategy</vt:lpstr>
      <vt:lpstr>Quick configuration strategy</vt:lpstr>
      <vt:lpstr>Quick configuration strategy</vt:lpstr>
      <vt:lpstr>Save the configuration before making a new Linux</vt:lpstr>
      <vt:lpstr>It took nearly an hour and a half to complete the execution.</vt:lpstr>
      <vt:lpstr>Output after make succeeds</vt:lpstr>
      <vt:lpstr>Verify via the command line.</vt:lpstr>
      <vt:lpstr>Verify by executing the script, and Job Done!</vt:lpstr>
      <vt:lpstr>1. Insufficient virtual memory</vt:lpstr>
      <vt:lpstr>2. The modified configuration cannot take effect</vt:lpstr>
      <vt:lpstr>3. It is hard to detect error messages when building Linux.</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Linux OS using Buildroot</dc:title>
  <cp:lastModifiedBy>Hui Lin</cp:lastModifiedBy>
  <cp:revision>82</cp:revision>
  <dcterms:modified xsi:type="dcterms:W3CDTF">2024-11-24T00:44:40Z</dcterms:modified>
</cp:coreProperties>
</file>